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536" r:id="rId3"/>
    <p:sldId id="577" r:id="rId4"/>
    <p:sldId id="571" r:id="rId5"/>
    <p:sldId id="549" r:id="rId6"/>
    <p:sldId id="558" r:id="rId7"/>
    <p:sldId id="559" r:id="rId8"/>
    <p:sldId id="561" r:id="rId9"/>
    <p:sldId id="560" r:id="rId10"/>
    <p:sldId id="572" r:id="rId11"/>
    <p:sldId id="373" r:id="rId12"/>
    <p:sldId id="574" r:id="rId13"/>
    <p:sldId id="575" r:id="rId14"/>
    <p:sldId id="576" r:id="rId15"/>
    <p:sldId id="578" r:id="rId16"/>
    <p:sldId id="579" r:id="rId17"/>
    <p:sldId id="580" r:id="rId18"/>
    <p:sldId id="570" r:id="rId19"/>
    <p:sldId id="562" r:id="rId20"/>
    <p:sldId id="530" r:id="rId21"/>
    <p:sldId id="531" r:id="rId22"/>
    <p:sldId id="554" r:id="rId23"/>
    <p:sldId id="573" r:id="rId24"/>
    <p:sldId id="563" r:id="rId25"/>
    <p:sldId id="564" r:id="rId26"/>
    <p:sldId id="565" r:id="rId27"/>
    <p:sldId id="569" r:id="rId28"/>
    <p:sldId id="566" r:id="rId29"/>
    <p:sldId id="567" r:id="rId30"/>
    <p:sldId id="568" r:id="rId31"/>
    <p:sldId id="455" r:id="rId32"/>
    <p:sldId id="581" r:id="rId33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E1E1E"/>
    <a:srgbClr val="000000"/>
    <a:srgbClr val="FFFF97"/>
    <a:srgbClr val="7E81E8"/>
    <a:srgbClr val="604D48"/>
    <a:srgbClr val="E1D9D7"/>
    <a:srgbClr val="E264D0"/>
    <a:srgbClr val="FF0000"/>
    <a:srgbClr val="F0E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4693" autoAdjust="0"/>
  </p:normalViewPr>
  <p:slideViewPr>
    <p:cSldViewPr>
      <p:cViewPr>
        <p:scale>
          <a:sx n="80" d="100"/>
          <a:sy n="80" d="100"/>
        </p:scale>
        <p:origin x="-1680" y="-354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image" Target="../media/image57.png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/>
            </a:lvl1pPr>
          </a:lstStyle>
          <a:p>
            <a:endParaRPr lang="en-US"/>
          </a:p>
        </p:txBody>
      </p:sp>
      <p:sp>
        <p:nvSpPr>
          <p:cNvPr id="16281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16282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/>
            </a:lvl1pPr>
          </a:lstStyle>
          <a:p>
            <a:endParaRPr lang="en-US"/>
          </a:p>
        </p:txBody>
      </p:sp>
      <p:sp>
        <p:nvSpPr>
          <p:cNvPr id="16282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4555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FCC28281-5E1B-4865-9434-D8F8265B12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DA2B275E-80B1-4A0B-8C5C-9A4B7D5A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3E7EB-ACE0-45B1-AC37-6DCBAAFFB61C}" type="slidenum">
              <a:rPr lang="en-US"/>
              <a:pPr/>
              <a:t>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-19050"/>
            <a:ext cx="2284412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-19050"/>
            <a:ext cx="6705600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Christian </a:t>
            </a:r>
            <a:r>
              <a:rPr lang="en-US" dirty="0" err="1"/>
              <a:t>Ratsch</a:t>
            </a:r>
            <a:r>
              <a:rPr lang="en-US" dirty="0"/>
              <a:t>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Northridge September 30, 2009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Northridge, September 30,2009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Northridge, Sep. 30, 2009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578600"/>
            <a:ext cx="9144000" cy="279400"/>
          </a:xfrm>
          <a:prstGeom prst="rect">
            <a:avLst/>
          </a:prstGeom>
          <a:solidFill>
            <a:srgbClr val="9DA9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the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in slide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8600"/>
            <a:ext cx="2590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5F59"/>
                </a:solidFill>
                <a:latin typeface="+mn-lt"/>
              </a:defRPr>
            </a:lvl1pPr>
          </a:lstStyle>
          <a:p>
            <a:r>
              <a:rPr lang="en-US"/>
              <a:t>Christian Ratsch, UCLA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578600"/>
            <a:ext cx="6019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Northridge, September 30,2009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04D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6A05-2D76-4D1E-B818-A37429AA0595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BB0D-4BDE-4B64-97BB-F748E24FC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ratsch\My%20Documents\My_Documents_2\Presentations\LS_edge_50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file:///C:\Documents%20and%20Settings\cratsch\My%20Documents\My_Documents_2\Research_Data\LS_strain\LS_7.0.0\Movies\movie_en_s5.wmv" TargetMode="External"/><Relationship Id="rId7" Type="http://schemas.openxmlformats.org/officeDocument/2006/relationships/image" Target="../media/image41.png"/><Relationship Id="rId2" Type="http://schemas.openxmlformats.org/officeDocument/2006/relationships/video" Target="file:///C:\Documents%20and%20Settings\cratsch\My%20Documents\My_Documents_2\Research_Data\LS_strain\LS_7.0.0\Movies\movie_rho_s5.wmv" TargetMode="External"/><Relationship Id="rId1" Type="http://schemas.openxmlformats.org/officeDocument/2006/relationships/video" Target="file:///C:\Documents%20and%20Settings\cratsch\My%20Documents\My_Documents_2\Research_Data\LS_strain\LS_7.0.0\Movies\movie_ls_s5.wmv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slide" Target="slide30.xml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5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24" Type="http://schemas.openxmlformats.org/officeDocument/2006/relationships/oleObject" Target="../embeddings/oleObject43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42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8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-19050"/>
            <a:ext cx="9142412" cy="1143000"/>
          </a:xfrm>
        </p:spPr>
        <p:txBody>
          <a:bodyPr/>
          <a:lstStyle/>
          <a:p>
            <a:r>
              <a:rPr lang="en-US" dirty="0" smtClean="0"/>
              <a:t>Strain Dependence of Microscopic Parameters and its Effects on Ordering during Epitaxial Growth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04900"/>
            <a:ext cx="8072437" cy="211455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AE1E1E"/>
                </a:solidFill>
              </a:rPr>
              <a:t>Christian </a:t>
            </a:r>
            <a:r>
              <a:rPr lang="en-US" sz="3200" dirty="0" err="1">
                <a:solidFill>
                  <a:srgbClr val="AE1E1E"/>
                </a:solidFill>
              </a:rPr>
              <a:t>Ratsch</a:t>
            </a:r>
            <a:r>
              <a:rPr lang="en-US" sz="3200" dirty="0">
                <a:solidFill>
                  <a:srgbClr val="AE1E1E"/>
                </a:solidFill>
              </a:rPr>
              <a:t>, UCLA</a:t>
            </a:r>
          </a:p>
          <a:p>
            <a:pPr>
              <a:spcBef>
                <a:spcPct val="0"/>
              </a:spcBef>
            </a:pPr>
            <a:endParaRPr lang="en-US" sz="800" dirty="0">
              <a:solidFill>
                <a:srgbClr val="AE1E1E"/>
              </a:solidFill>
            </a:endParaRPr>
          </a:p>
          <a:p>
            <a:pPr marL="182880">
              <a:spcBef>
                <a:spcPct val="0"/>
              </a:spcBef>
            </a:pPr>
            <a:r>
              <a:rPr lang="en-US" sz="2000" dirty="0"/>
              <a:t>Institute for Pure and Applied Mathematics, and Department of Mathematics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342900" y="2628900"/>
            <a:ext cx="826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AE1E1E"/>
                </a:solidFill>
                <a:latin typeface="Gill Sans MT" pitchFamily="34" charset="0"/>
              </a:rPr>
              <a:t>Motivation: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 strain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induces ordering.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304800" y="6210300"/>
            <a:ext cx="65630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AE1E1E"/>
                </a:solidFill>
                <a:latin typeface="Gill Sans MT" pitchFamily="34" charset="0"/>
              </a:rPr>
              <a:t>Goal: 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Develop a kinetic model that correctly includes strain!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2976146"/>
            <a:ext cx="9067800" cy="3272254"/>
            <a:chOff x="76200" y="2705100"/>
            <a:chExt cx="9067800" cy="3272254"/>
          </a:xfrm>
        </p:grpSpPr>
        <p:grpSp>
          <p:nvGrpSpPr>
            <p:cNvPr id="17" name="Group 16"/>
            <p:cNvGrpSpPr/>
            <p:nvPr/>
          </p:nvGrpSpPr>
          <p:grpSpPr>
            <a:xfrm>
              <a:off x="6362700" y="2705100"/>
              <a:ext cx="2781300" cy="3272254"/>
              <a:chOff x="381000" y="3352800"/>
              <a:chExt cx="2781300" cy="3272254"/>
            </a:xfrm>
          </p:grpSpPr>
          <p:pic>
            <p:nvPicPr>
              <p:cNvPr id="252936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9056"/>
              <a:stretch>
                <a:fillRect/>
              </a:stretch>
            </p:blipFill>
            <p:spPr bwMode="auto">
              <a:xfrm>
                <a:off x="381000" y="4305300"/>
                <a:ext cx="2514286" cy="206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2937" name="Text Box 9"/>
              <p:cNvSpPr txBox="1">
                <a:spLocks noChangeArrowheads="1"/>
              </p:cNvSpPr>
              <p:nvPr/>
            </p:nvSpPr>
            <p:spPr bwMode="auto">
              <a:xfrm>
                <a:off x="477838" y="6286500"/>
                <a:ext cx="26844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rgbClr val="7E81E8"/>
                    </a:solidFill>
                    <a:latin typeface="Gill Sans MT" pitchFamily="34" charset="0"/>
                  </a:rPr>
                  <a:t>B. </a:t>
                </a:r>
                <a:r>
                  <a:rPr lang="en-US" sz="1600" dirty="0" err="1">
                    <a:solidFill>
                      <a:srgbClr val="7E81E8"/>
                    </a:solidFill>
                    <a:latin typeface="Gill Sans MT" pitchFamily="34" charset="0"/>
                  </a:rPr>
                  <a:t>Lita</a:t>
                </a:r>
                <a:r>
                  <a:rPr lang="en-US" sz="1600" dirty="0">
                    <a:solidFill>
                      <a:srgbClr val="7E81E8"/>
                    </a:solidFill>
                    <a:latin typeface="Gill Sans MT" pitchFamily="34" charset="0"/>
                  </a:rPr>
                  <a:t> et al., APL </a:t>
                </a:r>
                <a:r>
                  <a:rPr lang="en-US" sz="1600" b="1" dirty="0">
                    <a:solidFill>
                      <a:srgbClr val="7E81E8"/>
                    </a:solidFill>
                    <a:latin typeface="Gill Sans MT" pitchFamily="34" charset="0"/>
                  </a:rPr>
                  <a:t>74</a:t>
                </a:r>
                <a:r>
                  <a:rPr lang="en-US" sz="1600" dirty="0">
                    <a:solidFill>
                      <a:srgbClr val="7E81E8"/>
                    </a:solidFill>
                    <a:latin typeface="Gill Sans MT" pitchFamily="34" charset="0"/>
                  </a:rPr>
                  <a:t>, (1999)</a:t>
                </a:r>
              </a:p>
            </p:txBody>
          </p:sp>
          <p:sp>
            <p:nvSpPr>
              <p:cNvPr id="252940" name="Text Box 12"/>
              <p:cNvSpPr txBox="1">
                <a:spLocks noChangeArrowheads="1"/>
              </p:cNvSpPr>
              <p:nvPr/>
            </p:nvSpPr>
            <p:spPr bwMode="auto">
              <a:xfrm>
                <a:off x="495300" y="3352800"/>
                <a:ext cx="2112962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604D48"/>
                    </a:solidFill>
                    <a:latin typeface="Gill Sans MT" pitchFamily="34" charset="0"/>
                  </a:rPr>
                  <a:t>Vertical ordering of quantum dots: Al</a:t>
                </a:r>
                <a:r>
                  <a:rPr lang="en-US" baseline="-25000" dirty="0" smtClean="0">
                    <a:solidFill>
                      <a:srgbClr val="604D48"/>
                    </a:solidFill>
                    <a:latin typeface="Gill Sans MT" pitchFamily="34" charset="0"/>
                  </a:rPr>
                  <a:t>x</a:t>
                </a:r>
                <a:r>
                  <a:rPr lang="en-US" dirty="0" smtClean="0">
                    <a:solidFill>
                      <a:srgbClr val="604D48"/>
                    </a:solidFill>
                    <a:latin typeface="Gill Sans MT" pitchFamily="34" charset="0"/>
                  </a:rPr>
                  <a:t>Ga</a:t>
                </a:r>
                <a:r>
                  <a:rPr lang="en-US" baseline="-25000" dirty="0" smtClean="0">
                    <a:solidFill>
                      <a:srgbClr val="604D48"/>
                    </a:solidFill>
                    <a:latin typeface="Gill Sans MT" pitchFamily="34" charset="0"/>
                  </a:rPr>
                  <a:t>1-x</a:t>
                </a:r>
                <a:r>
                  <a:rPr lang="en-US" dirty="0" smtClean="0">
                    <a:solidFill>
                      <a:srgbClr val="604D48"/>
                    </a:solidFill>
                    <a:latin typeface="Gill Sans MT" pitchFamily="34" charset="0"/>
                  </a:rPr>
                  <a:t>As </a:t>
                </a:r>
                <a:r>
                  <a:rPr lang="en-US" dirty="0">
                    <a:solidFill>
                      <a:srgbClr val="604D48"/>
                    </a:solidFill>
                    <a:latin typeface="Gill Sans MT" pitchFamily="34" charset="0"/>
                  </a:rPr>
                  <a:t>system</a:t>
                </a:r>
              </a:p>
            </p:txBody>
          </p:sp>
        </p:grp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619500"/>
              <a:ext cx="2819400" cy="144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76200" y="2781300"/>
              <a:ext cx="3314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Self-Organized</a:t>
              </a:r>
              <a:r>
                <a:rPr lang="en-US" dirty="0" smtClean="0">
                  <a:solidFill>
                    <a:srgbClr val="AE1E1E"/>
                  </a:solidFill>
                  <a:latin typeface="Gill Sans MT" pitchFamily="34" charset="0"/>
                </a:rPr>
                <a:t> </a:t>
              </a:r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hut formation </a:t>
              </a:r>
              <a:r>
                <a:rPr lang="en-US" dirty="0" err="1" smtClean="0">
                  <a:solidFill>
                    <a:srgbClr val="604D48"/>
                  </a:solidFill>
                  <a:latin typeface="Gill Sans MT" pitchFamily="34" charset="0"/>
                </a:rPr>
                <a:t>Ge</a:t>
              </a:r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/Si(001)</a:t>
              </a:r>
            </a:p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" y="4991100"/>
              <a:ext cx="2690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7E81E8"/>
                  </a:solidFill>
                  <a:latin typeface="Gill Sans MT" pitchFamily="34" charset="0"/>
                </a:rPr>
                <a:t>Y.-W. Mo et al., PRL </a:t>
              </a:r>
              <a:r>
                <a:rPr lang="en-US" sz="1600" b="1" dirty="0" smtClean="0">
                  <a:solidFill>
                    <a:srgbClr val="7E81E8"/>
                  </a:solidFill>
                  <a:latin typeface="Gill Sans MT" pitchFamily="34" charset="0"/>
                </a:rPr>
                <a:t>65</a:t>
              </a:r>
              <a:r>
                <a:rPr lang="en-US" sz="1600" dirty="0" smtClean="0">
                  <a:solidFill>
                    <a:srgbClr val="7E81E8"/>
                  </a:solidFill>
                  <a:latin typeface="Gill Sans MT" pitchFamily="34" charset="0"/>
                </a:rPr>
                <a:t> (1990)</a:t>
              </a:r>
              <a:endParaRPr lang="en-US" sz="1600" dirty="0">
                <a:solidFill>
                  <a:srgbClr val="7E81E8"/>
                </a:solidFill>
                <a:latin typeface="Gill Sans MT" pitchFamily="34" charset="0"/>
              </a:endParaRP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42900" y="2095500"/>
            <a:ext cx="826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AE1E1E"/>
                </a:solidFill>
                <a:latin typeface="Gill Sans MT" pitchFamily="34" charset="0"/>
              </a:rPr>
              <a:t>Collaborators: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 </a:t>
            </a:r>
            <a:r>
              <a:rPr lang="en-US" dirty="0" err="1" smtClean="0">
                <a:solidFill>
                  <a:srgbClr val="604D48"/>
                </a:solidFill>
                <a:latin typeface="Gill Sans MT" pitchFamily="34" charset="0"/>
              </a:rPr>
              <a:t>Xiaobin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 </a:t>
            </a:r>
            <a:r>
              <a:rPr lang="en-US" dirty="0" err="1" smtClean="0">
                <a:solidFill>
                  <a:srgbClr val="604D48"/>
                </a:solidFill>
                <a:latin typeface="Gill Sans MT" pitchFamily="34" charset="0"/>
              </a:rPr>
              <a:t>Niu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, Peter Smereka, Jason </a:t>
            </a:r>
            <a:r>
              <a:rPr lang="en-US" dirty="0" err="1" smtClean="0">
                <a:solidFill>
                  <a:srgbClr val="604D48"/>
                </a:solidFill>
                <a:latin typeface="Gill Sans MT" pitchFamily="34" charset="0"/>
              </a:rPr>
              <a:t>DeVita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.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3227825" y="3659430"/>
            <a:ext cx="3657600" cy="2624554"/>
            <a:chOff x="5867400" y="3543300"/>
            <a:chExt cx="3657600" cy="262455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144" t="13548" r="27626" b="25161"/>
            <a:stretch>
              <a:fillRect/>
            </a:stretch>
          </p:blipFill>
          <p:spPr bwMode="auto">
            <a:xfrm>
              <a:off x="5943600" y="3924300"/>
              <a:ext cx="2913970" cy="1867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5867400" y="3543300"/>
              <a:ext cx="2667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dirty="0" err="1" smtClean="0">
                  <a:solidFill>
                    <a:srgbClr val="AE1E1E"/>
                  </a:solidFill>
                  <a:latin typeface="Gill Sans MT" pitchFamily="34" charset="0"/>
                </a:rPr>
                <a:t>InAs</a:t>
              </a:r>
              <a:r>
                <a:rPr lang="en-US" dirty="0" smtClean="0">
                  <a:solidFill>
                    <a:srgbClr val="AE1E1E"/>
                  </a:solidFill>
                  <a:latin typeface="Gill Sans MT" pitchFamily="34" charset="0"/>
                </a:rPr>
                <a:t> on </a:t>
              </a:r>
              <a:r>
                <a:rPr lang="en-US" dirty="0" err="1" smtClean="0">
                  <a:solidFill>
                    <a:srgbClr val="AE1E1E"/>
                  </a:solidFill>
                  <a:latin typeface="Gill Sans MT" pitchFamily="34" charset="0"/>
                </a:rPr>
                <a:t>AlGaAs</a:t>
              </a:r>
              <a:endParaRPr lang="en-US" dirty="0">
                <a:solidFill>
                  <a:srgbClr val="AE1E1E"/>
                </a:solidFill>
                <a:latin typeface="Gill Sans MT" pitchFamily="34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867400" y="5829300"/>
              <a:ext cx="3657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 smtClean="0">
                  <a:solidFill>
                    <a:srgbClr val="7E81E8"/>
                  </a:solidFill>
                  <a:latin typeface="Gill Sans MT" pitchFamily="34" charset="0"/>
                  <a:ea typeface="Gulim" charset="-127"/>
                </a:rPr>
                <a:t>E. </a:t>
              </a:r>
              <a:r>
                <a:rPr lang="en-US" altLang="ko-KR" sz="1600" dirty="0" err="1" smtClean="0">
                  <a:solidFill>
                    <a:srgbClr val="7E81E8"/>
                  </a:solidFill>
                  <a:latin typeface="Gill Sans MT" pitchFamily="34" charset="0"/>
                  <a:ea typeface="Gulim" charset="-127"/>
                </a:rPr>
                <a:t>Uccelli</a:t>
              </a:r>
              <a:r>
                <a:rPr lang="en-US" altLang="ko-KR" sz="1600" dirty="0" smtClean="0">
                  <a:solidFill>
                    <a:srgbClr val="7E81E8"/>
                  </a:solidFill>
                  <a:latin typeface="Gill Sans MT" pitchFamily="34" charset="0"/>
                  <a:ea typeface="Gulim" charset="-127"/>
                </a:rPr>
                <a:t> et al., Nanotech. </a:t>
              </a:r>
              <a:r>
                <a:rPr lang="en-US" altLang="ko-KR" sz="1600" b="1" dirty="0" smtClean="0">
                  <a:solidFill>
                    <a:srgbClr val="7E81E8"/>
                  </a:solidFill>
                  <a:latin typeface="Gill Sans MT" pitchFamily="34" charset="0"/>
                  <a:ea typeface="Gulim" charset="-127"/>
                </a:rPr>
                <a:t>19</a:t>
              </a:r>
              <a:r>
                <a:rPr lang="en-US" altLang="ko-KR" sz="1600" dirty="0" smtClean="0">
                  <a:solidFill>
                    <a:srgbClr val="7E81E8"/>
                  </a:solidFill>
                  <a:latin typeface="Gill Sans MT" pitchFamily="34" charset="0"/>
                  <a:ea typeface="Gulim" charset="-127"/>
                </a:rPr>
                <a:t> (20008)</a:t>
              </a:r>
              <a:endParaRPr lang="en-US" altLang="ko-KR" sz="1600" dirty="0">
                <a:solidFill>
                  <a:srgbClr val="7E81E8"/>
                </a:solidFill>
                <a:latin typeface="Gill Sans MT" pitchFamily="34" charset="0"/>
                <a:ea typeface="Gulim" charset="-127"/>
              </a:endParaRPr>
            </a:p>
          </p:txBody>
        </p:sp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304635" y="3044950"/>
            <a:ext cx="24586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Horizontal ordering of quantum dots: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342900" y="1239915"/>
            <a:ext cx="3810000" cy="3186113"/>
            <a:chOff x="96" y="633"/>
            <a:chExt cx="2400" cy="2007"/>
          </a:xfrm>
        </p:grpSpPr>
        <p:pic>
          <p:nvPicPr>
            <p:cNvPr id="141316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1488"/>
              <a:ext cx="2400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41317" name="Text Box 5"/>
            <p:cNvSpPr txBox="1">
              <a:spLocks noChangeArrowheads="1"/>
            </p:cNvSpPr>
            <p:nvPr/>
          </p:nvSpPr>
          <p:spPr bwMode="auto">
            <a:xfrm>
              <a:off x="336" y="633"/>
              <a:ext cx="179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AE1E1E"/>
                  </a:solidFill>
                  <a:latin typeface="Gill Sans MT" pitchFamily="34" charset="0"/>
                </a:rPr>
                <a:t>Atomistic picture</a:t>
              </a:r>
              <a:br>
                <a:rPr lang="en-US" dirty="0">
                  <a:solidFill>
                    <a:srgbClr val="AE1E1E"/>
                  </a:solidFill>
                  <a:latin typeface="Gill Sans MT" pitchFamily="34" charset="0"/>
                </a:rPr>
              </a:br>
              <a:r>
                <a:rPr lang="en-US" dirty="0">
                  <a:solidFill>
                    <a:srgbClr val="604D48"/>
                  </a:solidFill>
                  <a:latin typeface="Gill Sans MT" pitchFamily="34" charset="0"/>
                </a:rPr>
                <a:t>(i.e., kinetic Monte Carlo</a:t>
              </a:r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)</a:t>
              </a:r>
            </a:p>
            <a:p>
              <a:pPr algn="l"/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Time step: O(10</a:t>
              </a:r>
              <a:r>
                <a:rPr lang="en-US" baseline="30000" dirty="0" smtClean="0">
                  <a:solidFill>
                    <a:srgbClr val="604D48"/>
                  </a:solidFill>
                  <a:latin typeface="Gill Sans MT" pitchFamily="34" charset="0"/>
                </a:rPr>
                <a:t>-6</a:t>
              </a:r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s)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1588" y="0"/>
            <a:ext cx="9142412" cy="971550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How Do We Incorporate These Strain Dependent Parameters into a Growth Model?</a:t>
            </a:r>
            <a:endParaRPr lang="en-US" sz="28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" y="5223993"/>
            <a:ext cx="875124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4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04D48"/>
                </a:solidFill>
                <a:latin typeface="+mn-lt"/>
              </a:rPr>
              <a:t>Assume that material that is deposited has a bigger lattice constant. </a:t>
            </a:r>
          </a:p>
          <a:p>
            <a:pPr algn="l">
              <a:spcBef>
                <a:spcPts val="4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04D48"/>
                </a:solidFill>
                <a:latin typeface="+mn-lt"/>
              </a:rPr>
              <a:t>Solve elastic equations at every time step (expensive!).</a:t>
            </a:r>
          </a:p>
          <a:p>
            <a:pPr algn="l">
              <a:spcBef>
                <a:spcPts val="4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04D48"/>
                </a:solidFill>
                <a:latin typeface="+mn-lt"/>
              </a:rPr>
              <a:t>This gives us strain (i.e., effective lattice constant) at every lattice site at every time step.</a:t>
            </a:r>
          </a:p>
          <a:p>
            <a:pPr algn="l">
              <a:spcBef>
                <a:spcPts val="4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04D48"/>
                </a:solidFill>
                <a:latin typeface="+mn-lt"/>
              </a:rPr>
              <a:t>Parameterize strain dependence of relevant parameters in growth model with DFT results.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76600" y="1012507"/>
            <a:ext cx="5715002" cy="4183123"/>
            <a:chOff x="3276600" y="2304990"/>
            <a:chExt cx="5715002" cy="4183123"/>
          </a:xfrm>
        </p:grpSpPr>
        <p:grpSp>
          <p:nvGrpSpPr>
            <p:cNvPr id="20" name="Group 19"/>
            <p:cNvGrpSpPr/>
            <p:nvPr/>
          </p:nvGrpSpPr>
          <p:grpSpPr>
            <a:xfrm>
              <a:off x="4495800" y="3875087"/>
              <a:ext cx="4495802" cy="2613026"/>
              <a:chOff x="4495800" y="3875087"/>
              <a:chExt cx="4495802" cy="2613026"/>
            </a:xfrm>
          </p:grpSpPr>
          <p:pic>
            <p:nvPicPr>
              <p:cNvPr id="141321" name="Picture 9" descr="19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5800" y="4039489"/>
                <a:ext cx="4495802" cy="2448624"/>
              </a:xfrm>
              <a:prstGeom prst="rect">
                <a:avLst/>
              </a:prstGeom>
              <a:noFill/>
            </p:spPr>
          </p:pic>
          <p:sp>
            <p:nvSpPr>
              <p:cNvPr id="141322" name="Text Box 10"/>
              <p:cNvSpPr txBox="1">
                <a:spLocks noChangeArrowheads="1"/>
              </p:cNvSpPr>
              <p:nvPr/>
            </p:nvSpPr>
            <p:spPr bwMode="auto">
              <a:xfrm>
                <a:off x="6494545" y="5209645"/>
                <a:ext cx="368238" cy="396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D</a:t>
                </a:r>
              </a:p>
            </p:txBody>
          </p:sp>
          <p:sp>
            <p:nvSpPr>
              <p:cNvPr id="141323" name="Text Box 11"/>
              <p:cNvSpPr txBox="1">
                <a:spLocks noChangeArrowheads="1"/>
              </p:cNvSpPr>
              <p:nvPr/>
            </p:nvSpPr>
            <p:spPr bwMode="auto">
              <a:xfrm>
                <a:off x="7110107" y="4281257"/>
                <a:ext cx="311445" cy="396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v</a:t>
                </a:r>
              </a:p>
            </p:txBody>
          </p:sp>
          <p:sp>
            <p:nvSpPr>
              <p:cNvPr id="141320" name="Text Box 8"/>
              <p:cNvSpPr txBox="1">
                <a:spLocks noChangeArrowheads="1"/>
              </p:cNvSpPr>
              <p:nvPr/>
            </p:nvSpPr>
            <p:spPr bwMode="auto">
              <a:xfrm>
                <a:off x="6437752" y="3875087"/>
                <a:ext cx="324269" cy="396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F</a:t>
                </a:r>
                <a:endParaRPr lang="en-US" sz="2400" dirty="0"/>
              </a:p>
            </p:txBody>
          </p:sp>
        </p:grpSp>
        <p:sp>
          <p:nvSpPr>
            <p:cNvPr id="141325" name="Text Box 13"/>
            <p:cNvSpPr txBox="1">
              <a:spLocks noChangeArrowheads="1"/>
            </p:cNvSpPr>
            <p:nvPr/>
          </p:nvSpPr>
          <p:spPr bwMode="auto">
            <a:xfrm>
              <a:off x="5791201" y="2463799"/>
              <a:ext cx="3124201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rgbClr val="AE1E1E"/>
                  </a:solidFill>
                  <a:latin typeface="Gill Sans MT" pitchFamily="34" charset="0"/>
                </a:rPr>
                <a:t>Island </a:t>
              </a:r>
              <a:r>
                <a:rPr lang="en-US" dirty="0" smtClean="0">
                  <a:solidFill>
                    <a:srgbClr val="AE1E1E"/>
                  </a:solidFill>
                  <a:latin typeface="Gill Sans MT" pitchFamily="34" charset="0"/>
                </a:rPr>
                <a:t>dynamics</a:t>
              </a:r>
            </a:p>
            <a:p>
              <a:pPr algn="l"/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Use level set method to track island boundaries</a:t>
              </a:r>
            </a:p>
            <a:p>
              <a:pPr algn="l"/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Time step: O(10</a:t>
              </a:r>
              <a:r>
                <a:rPr lang="en-US" baseline="30000" dirty="0" smtClean="0">
                  <a:solidFill>
                    <a:srgbClr val="604D48"/>
                  </a:solidFill>
                  <a:latin typeface="Gill Sans MT" pitchFamily="34" charset="0"/>
                </a:rPr>
                <a:t>-2</a:t>
              </a:r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 – 10</a:t>
              </a:r>
              <a:r>
                <a:rPr lang="en-US" baseline="30000" dirty="0" smtClean="0">
                  <a:solidFill>
                    <a:srgbClr val="604D48"/>
                  </a:solidFill>
                  <a:latin typeface="Gill Sans MT" pitchFamily="34" charset="0"/>
                </a:rPr>
                <a:t>-3</a:t>
              </a:r>
              <a:r>
                <a:rPr lang="en-US" dirty="0" smtClean="0">
                  <a:solidFill>
                    <a:srgbClr val="604D48"/>
                  </a:solidFill>
                  <a:latin typeface="Gill Sans MT" pitchFamily="34" charset="0"/>
                </a:rPr>
                <a:t>s)</a:t>
              </a:r>
              <a:endParaRPr lang="en-US" dirty="0">
                <a:solidFill>
                  <a:srgbClr val="604D48"/>
                </a:solidFill>
                <a:latin typeface="Gill Sans MT" pitchFamily="34" charset="0"/>
              </a:endParaRPr>
            </a:p>
          </p:txBody>
        </p:sp>
        <p:sp>
          <p:nvSpPr>
            <p:cNvPr id="141326" name="Line 14"/>
            <p:cNvSpPr>
              <a:spLocks noChangeShapeType="1"/>
            </p:cNvSpPr>
            <p:nvPr/>
          </p:nvSpPr>
          <p:spPr bwMode="auto">
            <a:xfrm>
              <a:off x="3276600" y="2692399"/>
              <a:ext cx="2133601" cy="0"/>
            </a:xfrm>
            <a:prstGeom prst="line">
              <a:avLst/>
            </a:prstGeom>
            <a:noFill/>
            <a:ln w="31750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848100" y="2304990"/>
              <a:ext cx="9329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AE1E1E"/>
                  </a:solidFill>
                  <a:latin typeface="Gill Sans MT" pitchFamily="34" charset="0"/>
                </a:rPr>
                <a:t>replace</a:t>
              </a:r>
              <a:endParaRPr lang="en-US" dirty="0">
                <a:solidFill>
                  <a:srgbClr val="AE1E1E"/>
                </a:solidFill>
                <a:latin typeface="Gill Sans MT" pitchFamily="34" charset="0"/>
              </a:endParaRPr>
            </a:p>
          </p:txBody>
        </p:sp>
      </p:grp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143000" y="688975"/>
            <a:ext cx="227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Level set function</a:t>
            </a:r>
            <a:r>
              <a:rPr lang="en-US">
                <a:solidFill>
                  <a:srgbClr val="AE1E1E"/>
                </a:solidFill>
              </a:rPr>
              <a:t> </a:t>
            </a:r>
            <a:r>
              <a:rPr lang="en-US">
                <a:solidFill>
                  <a:srgbClr val="AE1E1E"/>
                </a:solidFill>
                <a:latin typeface="Symbol" pitchFamily="18" charset="2"/>
              </a:rPr>
              <a:t>j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562600" y="692150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Surface morphology</a:t>
            </a:r>
          </a:p>
        </p:txBody>
      </p:sp>
      <p:pic>
        <p:nvPicPr>
          <p:cNvPr id="277509" name="Picture 5" descr="level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075" y="1143000"/>
            <a:ext cx="2247900" cy="628650"/>
          </a:xfrm>
          <a:prstGeom prst="rect">
            <a:avLst/>
          </a:prstGeom>
          <a:noFill/>
        </p:spPr>
      </p:pic>
      <p:pic>
        <p:nvPicPr>
          <p:cNvPr id="277510" name="Picture 6" descr="leve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3657600"/>
            <a:ext cx="2238375" cy="495300"/>
          </a:xfrm>
          <a:prstGeom prst="rect">
            <a:avLst/>
          </a:prstGeom>
          <a:noFill/>
        </p:spPr>
      </p:pic>
      <p:pic>
        <p:nvPicPr>
          <p:cNvPr id="277511" name="Picture 7" descr="level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8475" y="2209800"/>
            <a:ext cx="2238375" cy="361950"/>
          </a:xfrm>
          <a:prstGeom prst="rect">
            <a:avLst/>
          </a:prstGeom>
          <a:noFill/>
        </p:spPr>
      </p:pic>
      <p:pic>
        <p:nvPicPr>
          <p:cNvPr id="277512" name="Picture 8" descr="level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8475" y="3048000"/>
            <a:ext cx="2238375" cy="361950"/>
          </a:xfrm>
          <a:prstGeom prst="rect">
            <a:avLst/>
          </a:prstGeom>
          <a:noFill/>
        </p:spPr>
      </p:pic>
      <p:pic>
        <p:nvPicPr>
          <p:cNvPr id="277513" name="Picture 9" descr="level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8475" y="1371600"/>
            <a:ext cx="2238375" cy="361950"/>
          </a:xfrm>
          <a:prstGeom prst="rect">
            <a:avLst/>
          </a:prstGeom>
          <a:noFill/>
        </p:spPr>
      </p:pic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4608513" y="2590800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85800" y="1373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Symbol" pitchFamily="18" charset="2"/>
              </a:rPr>
              <a:t>j</a:t>
            </a:r>
            <a:r>
              <a:rPr lang="en-US" sz="1800"/>
              <a:t>=0</a:t>
            </a:r>
            <a:endParaRPr lang="en-US" sz="24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1675" y="2819400"/>
            <a:ext cx="2781300" cy="628650"/>
            <a:chOff x="442" y="2251"/>
            <a:chExt cx="1752" cy="396"/>
          </a:xfrm>
        </p:grpSpPr>
        <p:pic>
          <p:nvPicPr>
            <p:cNvPr id="277517" name="Picture 13" descr="level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" y="2251"/>
              <a:ext cx="1416" cy="396"/>
            </a:xfrm>
            <a:prstGeom prst="rect">
              <a:avLst/>
            </a:prstGeom>
            <a:noFill/>
          </p:spPr>
        </p:pic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442" y="239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Symbol" pitchFamily="18" charset="2"/>
                </a:rPr>
                <a:t>j</a:t>
              </a:r>
              <a:r>
                <a:rPr lang="en-US" sz="1800"/>
                <a:t>=0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01675" y="1981200"/>
            <a:ext cx="2781300" cy="638175"/>
            <a:chOff x="288" y="1824"/>
            <a:chExt cx="1752" cy="402"/>
          </a:xfrm>
        </p:grpSpPr>
        <p:pic>
          <p:nvPicPr>
            <p:cNvPr id="277520" name="Picture 16" descr="level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1824"/>
              <a:ext cx="1416" cy="402"/>
            </a:xfrm>
            <a:prstGeom prst="rect">
              <a:avLst/>
            </a:prstGeom>
            <a:noFill/>
          </p:spPr>
        </p:pic>
        <p:sp>
          <p:nvSpPr>
            <p:cNvPr id="277521" name="Text Box 17"/>
            <p:cNvSpPr txBox="1">
              <a:spLocks noChangeArrowheads="1"/>
            </p:cNvSpPr>
            <p:nvPr/>
          </p:nvSpPr>
          <p:spPr bwMode="auto">
            <a:xfrm>
              <a:off x="288" y="196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Symbol" pitchFamily="18" charset="2"/>
                </a:rPr>
                <a:t>j</a:t>
              </a:r>
              <a:r>
                <a:rPr lang="en-US" sz="1800"/>
                <a:t>=0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01675" y="3581400"/>
            <a:ext cx="2781300" cy="714375"/>
            <a:chOff x="442" y="2923"/>
            <a:chExt cx="1752" cy="450"/>
          </a:xfrm>
        </p:grpSpPr>
        <p:pic>
          <p:nvPicPr>
            <p:cNvPr id="277523" name="Picture 19" descr="level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8" y="2971"/>
              <a:ext cx="1416" cy="402"/>
            </a:xfrm>
            <a:prstGeom prst="rect">
              <a:avLst/>
            </a:prstGeom>
            <a:noFill/>
          </p:spPr>
        </p:pic>
        <p:sp>
          <p:nvSpPr>
            <p:cNvPr id="277524" name="Text Box 20"/>
            <p:cNvSpPr txBox="1">
              <a:spLocks noChangeArrowheads="1"/>
            </p:cNvSpPr>
            <p:nvPr/>
          </p:nvSpPr>
          <p:spPr bwMode="auto">
            <a:xfrm>
              <a:off x="442" y="311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Symbol" pitchFamily="18" charset="2"/>
                </a:rPr>
                <a:t>j</a:t>
              </a:r>
              <a:r>
                <a:rPr lang="en-US" sz="1800"/>
                <a:t>=0</a:t>
              </a:r>
            </a:p>
          </p:txBody>
        </p:sp>
        <p:sp>
          <p:nvSpPr>
            <p:cNvPr id="277525" name="Text Box 21"/>
            <p:cNvSpPr txBox="1">
              <a:spLocks noChangeArrowheads="1"/>
            </p:cNvSpPr>
            <p:nvPr/>
          </p:nvSpPr>
          <p:spPr bwMode="auto">
            <a:xfrm>
              <a:off x="442" y="292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Symbol" pitchFamily="18" charset="2"/>
                </a:rPr>
                <a:t>j</a:t>
              </a:r>
              <a:r>
                <a:rPr lang="en-US" sz="1800"/>
                <a:t>=1</a:t>
              </a:r>
            </a:p>
          </p:txBody>
        </p:sp>
      </p:grpSp>
      <p:sp>
        <p:nvSpPr>
          <p:cNvPr id="277526" name="Text Box 22"/>
          <p:cNvSpPr txBox="1">
            <a:spLocks noChangeArrowheads="1"/>
          </p:cNvSpPr>
          <p:nvPr/>
        </p:nvSpPr>
        <p:spPr bwMode="auto">
          <a:xfrm>
            <a:off x="685800" y="4648200"/>
            <a:ext cx="81883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Level set function is continuous in plane, but has discrete height resolution</a:t>
            </a: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Adatoms are treated in a mean field picture</a:t>
            </a:r>
          </a:p>
        </p:txBody>
      </p:sp>
      <p:sp>
        <p:nvSpPr>
          <p:cNvPr id="277527" name="Line 23"/>
          <p:cNvSpPr>
            <a:spLocks noChangeShapeType="1"/>
          </p:cNvSpPr>
          <p:nvPr/>
        </p:nvSpPr>
        <p:spPr bwMode="auto">
          <a:xfrm>
            <a:off x="4572000" y="1752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85800" y="5570538"/>
            <a:ext cx="4572000" cy="700087"/>
            <a:chOff x="432" y="528"/>
            <a:chExt cx="2880" cy="441"/>
          </a:xfrm>
        </p:grpSpPr>
        <p:sp>
          <p:nvSpPr>
            <p:cNvPr id="277529" name="Text Box 25"/>
            <p:cNvSpPr txBox="1">
              <a:spLocks noChangeArrowheads="1"/>
            </p:cNvSpPr>
            <p:nvPr/>
          </p:nvSpPr>
          <p:spPr bwMode="auto">
            <a:xfrm>
              <a:off x="432" y="624"/>
              <a:ext cx="15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n-US">
                  <a:solidFill>
                    <a:srgbClr val="604D4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0"/>
                </a:rPr>
                <a:t> </a:t>
              </a:r>
              <a:r>
                <a:rPr lang="en-US">
                  <a:solidFill>
                    <a:srgbClr val="604D48"/>
                  </a:solidFill>
                  <a:latin typeface="Gill Sans MT" pitchFamily="34" charset="0"/>
                </a:rPr>
                <a:t>Governing Equation:</a:t>
              </a:r>
            </a:p>
          </p:txBody>
        </p:sp>
        <p:graphicFrame>
          <p:nvGraphicFramePr>
            <p:cNvPr id="277530" name="Object 26"/>
            <p:cNvGraphicFramePr>
              <a:graphicFrameLocks noChangeAspect="1"/>
            </p:cNvGraphicFramePr>
            <p:nvPr/>
          </p:nvGraphicFramePr>
          <p:xfrm>
            <a:off x="2112" y="528"/>
            <a:ext cx="1200" cy="441"/>
          </p:xfrm>
          <a:graphic>
            <a:graphicData uri="http://schemas.openxmlformats.org/presentationml/2006/ole">
              <p:oleObj spid="_x0000_s381954" name="Equation" r:id="rId11" imgW="1066680" imgH="393480" progId="Equation.3">
                <p:embed/>
              </p:oleObj>
            </a:graphicData>
          </a:graphic>
        </p:graphicFrame>
      </p:grpSp>
      <p:sp>
        <p:nvSpPr>
          <p:cNvPr id="277531" name="Rectangle 27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  <a:latin typeface="Gill Sans MT" pitchFamily="34" charset="0"/>
              </a:rPr>
              <a:t>The level set method: schematic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449388"/>
            <a:ext cx="5572125" cy="1173162"/>
            <a:chOff x="144" y="1038"/>
            <a:chExt cx="3510" cy="739"/>
          </a:xfrm>
        </p:grpSpPr>
        <p:sp>
          <p:nvSpPr>
            <p:cNvPr id="367619" name="Text Box 3"/>
            <p:cNvSpPr txBox="1">
              <a:spLocks noChangeArrowheads="1"/>
            </p:cNvSpPr>
            <p:nvPr/>
          </p:nvSpPr>
          <p:spPr bwMode="auto">
            <a:xfrm>
              <a:off x="2354" y="1152"/>
              <a:ext cx="13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Gill Sans MT" pitchFamily="34" charset="0"/>
                </a:rPr>
                <a:t>is diffusion matrix.</a:t>
              </a:r>
            </a:p>
          </p:txBody>
        </p:sp>
        <p:graphicFrame>
          <p:nvGraphicFramePr>
            <p:cNvPr id="367620" name="Object 4"/>
            <p:cNvGraphicFramePr>
              <a:graphicFrameLocks noChangeAspect="1"/>
            </p:cNvGraphicFramePr>
            <p:nvPr/>
          </p:nvGraphicFramePr>
          <p:xfrm>
            <a:off x="568" y="1038"/>
            <a:ext cx="1718" cy="450"/>
          </p:xfrm>
          <a:graphic>
            <a:graphicData uri="http://schemas.openxmlformats.org/presentationml/2006/ole">
              <p:oleObj spid="_x0000_s382985" name="Equation" r:id="rId3" imgW="1841400" imgH="482400" progId="Equation.3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4" y="1248"/>
              <a:ext cx="1316" cy="529"/>
              <a:chOff x="48" y="1776"/>
              <a:chExt cx="1316" cy="529"/>
            </a:xfrm>
          </p:grpSpPr>
          <p:sp>
            <p:nvSpPr>
              <p:cNvPr id="367622" name="Text Box 6"/>
              <p:cNvSpPr txBox="1">
                <a:spLocks noChangeArrowheads="1"/>
              </p:cNvSpPr>
              <p:nvPr/>
            </p:nvSpPr>
            <p:spPr bwMode="auto">
              <a:xfrm>
                <a:off x="48" y="2093"/>
                <a:ext cx="13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AE1E1E"/>
                    </a:solidFill>
                    <a:latin typeface="Gill Sans MT" pitchFamily="34" charset="0"/>
                  </a:rPr>
                  <a:t>Diffusion in x-direction</a:t>
                </a:r>
              </a:p>
            </p:txBody>
          </p:sp>
          <p:sp>
            <p:nvSpPr>
              <p:cNvPr id="367623" name="Line 7"/>
              <p:cNvSpPr>
                <a:spLocks noChangeShapeType="1"/>
              </p:cNvSpPr>
              <p:nvPr/>
            </p:nvSpPr>
            <p:spPr bwMode="auto">
              <a:xfrm flipV="1">
                <a:off x="1200" y="1776"/>
                <a:ext cx="48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528" y="1440"/>
              <a:ext cx="1308" cy="337"/>
              <a:chOff x="1536" y="1968"/>
              <a:chExt cx="1308" cy="337"/>
            </a:xfrm>
          </p:grpSpPr>
          <p:sp>
            <p:nvSpPr>
              <p:cNvPr id="367625" name="Text Box 9"/>
              <p:cNvSpPr txBox="1">
                <a:spLocks noChangeArrowheads="1"/>
              </p:cNvSpPr>
              <p:nvPr/>
            </p:nvSpPr>
            <p:spPr bwMode="auto">
              <a:xfrm>
                <a:off x="1536" y="2093"/>
                <a:ext cx="13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AE1E1E"/>
                    </a:solidFill>
                    <a:latin typeface="Gill Sans MT" pitchFamily="34" charset="0"/>
                  </a:rPr>
                  <a:t>Diffusion in y-direction</a:t>
                </a:r>
              </a:p>
            </p:txBody>
          </p:sp>
          <p:sp>
            <p:nvSpPr>
              <p:cNvPr id="367626" name="Line 10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33400" y="769938"/>
            <a:ext cx="7804150" cy="1200150"/>
            <a:chOff x="422" y="502"/>
            <a:chExt cx="4916" cy="756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22" y="502"/>
              <a:ext cx="3178" cy="314"/>
              <a:chOff x="480" y="2256"/>
              <a:chExt cx="3178" cy="314"/>
            </a:xfrm>
          </p:grpSpPr>
          <p:graphicFrame>
            <p:nvGraphicFramePr>
              <p:cNvPr id="367629" name="Object 13"/>
              <p:cNvGraphicFramePr>
                <a:graphicFrameLocks noChangeAspect="1"/>
              </p:cNvGraphicFramePr>
              <p:nvPr/>
            </p:nvGraphicFramePr>
            <p:xfrm>
              <a:off x="1344" y="2256"/>
              <a:ext cx="2314" cy="314"/>
            </p:xfrm>
            <a:graphic>
              <a:graphicData uri="http://schemas.openxmlformats.org/presentationml/2006/ole">
                <p:oleObj spid="_x0000_s382984" name="Equation" r:id="rId4" imgW="1765080" imgH="241200" progId="Equation.3">
                  <p:embed/>
                </p:oleObj>
              </a:graphicData>
            </a:graphic>
          </p:graphicFrame>
          <p:sp>
            <p:nvSpPr>
              <p:cNvPr id="367630" name="Text Box 14"/>
              <p:cNvSpPr txBox="1">
                <a:spLocks noChangeArrowheads="1"/>
              </p:cNvSpPr>
              <p:nvPr/>
            </p:nvSpPr>
            <p:spPr bwMode="auto">
              <a:xfrm>
                <a:off x="480" y="2256"/>
                <a:ext cx="7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>
                    <a:latin typeface="Gill Sans MT" pitchFamily="34" charset="0"/>
                  </a:rPr>
                  <a:t> Velocity:</a:t>
                </a:r>
                <a:endParaRPr lang="en-US" sz="3600">
                  <a:latin typeface="Gill Sans MT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360" y="768"/>
              <a:ext cx="1978" cy="490"/>
              <a:chOff x="3360" y="2736"/>
              <a:chExt cx="1978" cy="490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4224" y="2784"/>
                <a:ext cx="1114" cy="442"/>
                <a:chOff x="4224" y="2784"/>
                <a:chExt cx="1114" cy="442"/>
              </a:xfrm>
            </p:grpSpPr>
            <p:graphicFrame>
              <p:nvGraphicFramePr>
                <p:cNvPr id="367633" name="Object 17"/>
                <p:cNvGraphicFramePr>
                  <a:graphicFrameLocks noChangeAspect="1"/>
                </p:cNvGraphicFramePr>
                <p:nvPr/>
              </p:nvGraphicFramePr>
              <p:xfrm>
                <a:off x="4272" y="2832"/>
                <a:ext cx="185" cy="200"/>
              </p:xfrm>
              <a:graphic>
                <a:graphicData uri="http://schemas.openxmlformats.org/presentationml/2006/ole">
                  <p:oleObj spid="_x0000_s382983" name="Equation" r:id="rId5" imgW="152280" imgH="164880" progId="Equation.3">
                    <p:embed/>
                  </p:oleObj>
                </a:graphicData>
              </a:graphic>
            </p:graphicFrame>
            <p:sp>
              <p:nvSpPr>
                <p:cNvPr id="3676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24" y="2784"/>
                  <a:ext cx="111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>
                      <a:latin typeface="Gill Sans MT" pitchFamily="34" charset="0"/>
                    </a:rPr>
                    <a:t>     : Adatom concentration</a:t>
                  </a:r>
                </a:p>
              </p:txBody>
            </p:sp>
          </p:grpSp>
          <p:sp>
            <p:nvSpPr>
              <p:cNvPr id="367635" name="Line 19"/>
              <p:cNvSpPr>
                <a:spLocks noChangeShapeType="1"/>
              </p:cNvSpPr>
              <p:nvPr/>
            </p:nvSpPr>
            <p:spPr bwMode="auto">
              <a:xfrm flipH="1" flipV="1">
                <a:off x="3360" y="2736"/>
                <a:ext cx="81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7639" name="Rectangle 23"/>
          <p:cNvSpPr>
            <a:spLocks noChangeArrowheads="1"/>
          </p:cNvSpPr>
          <p:nvPr/>
        </p:nvSpPr>
        <p:spPr bwMode="auto">
          <a:xfrm>
            <a:off x="654690" y="4222680"/>
            <a:ext cx="2417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Boundary condition:</a:t>
            </a: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644525" y="2776115"/>
            <a:ext cx="8499475" cy="1211263"/>
            <a:chOff x="358" y="1747"/>
            <a:chExt cx="5354" cy="763"/>
          </a:xfrm>
        </p:grpSpPr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58" y="1747"/>
              <a:ext cx="3386" cy="365"/>
              <a:chOff x="358" y="1893"/>
              <a:chExt cx="3386" cy="365"/>
            </a:xfrm>
          </p:grpSpPr>
          <p:graphicFrame>
            <p:nvGraphicFramePr>
              <p:cNvPr id="367644" name="Object 28"/>
              <p:cNvGraphicFramePr>
                <a:graphicFrameLocks noChangeAspect="1"/>
              </p:cNvGraphicFramePr>
              <p:nvPr/>
            </p:nvGraphicFramePr>
            <p:xfrm>
              <a:off x="1798" y="1893"/>
              <a:ext cx="1946" cy="365"/>
            </p:xfrm>
            <a:graphic>
              <a:graphicData uri="http://schemas.openxmlformats.org/presentationml/2006/ole">
                <p:oleObj spid="_x0000_s382981" name="Equation" r:id="rId6" imgW="2095200" imgH="393480" progId="Equation.3">
                  <p:embed/>
                </p:oleObj>
              </a:graphicData>
            </a:graphic>
          </p:graphicFrame>
          <p:sp>
            <p:nvSpPr>
              <p:cNvPr id="367645" name="Rectangle 29"/>
              <p:cNvSpPr>
                <a:spLocks noChangeArrowheads="1"/>
              </p:cNvSpPr>
              <p:nvPr/>
            </p:nvSpPr>
            <p:spPr bwMode="auto">
              <a:xfrm>
                <a:off x="358" y="1941"/>
                <a:ext cx="1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/>
                  <a:t> </a:t>
                </a:r>
                <a:r>
                  <a:rPr lang="en-US">
                    <a:solidFill>
                      <a:srgbClr val="604D48"/>
                    </a:solidFill>
                    <a:latin typeface="Gill Sans MT" pitchFamily="34" charset="0"/>
                  </a:rPr>
                  <a:t>Diffusion equation:</a:t>
                </a:r>
              </a:p>
            </p:txBody>
          </p:sp>
        </p:grpSp>
        <p:sp>
          <p:nvSpPr>
            <p:cNvPr id="367646" name="Line 30"/>
            <p:cNvSpPr>
              <a:spLocks noChangeShapeType="1"/>
            </p:cNvSpPr>
            <p:nvPr/>
          </p:nvSpPr>
          <p:spPr bwMode="auto">
            <a:xfrm flipV="1">
              <a:off x="2832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1728" y="2256"/>
              <a:ext cx="1878" cy="254"/>
              <a:chOff x="192" y="3552"/>
              <a:chExt cx="1878" cy="254"/>
            </a:xfrm>
          </p:grpSpPr>
          <p:graphicFrame>
            <p:nvGraphicFramePr>
              <p:cNvPr id="367648" name="Object 32"/>
              <p:cNvGraphicFramePr>
                <a:graphicFrameLocks noChangeAspect="1"/>
              </p:cNvGraphicFramePr>
              <p:nvPr/>
            </p:nvGraphicFramePr>
            <p:xfrm>
              <a:off x="1404" y="3552"/>
              <a:ext cx="666" cy="254"/>
            </p:xfrm>
            <a:graphic>
              <a:graphicData uri="http://schemas.openxmlformats.org/presentationml/2006/ole">
                <p:oleObj spid="_x0000_s382980" name="Equation" r:id="rId7" imgW="596880" imgH="228600" progId="Equation.3">
                  <p:embed/>
                </p:oleObj>
              </a:graphicData>
            </a:graphic>
          </p:graphicFrame>
          <p:sp>
            <p:nvSpPr>
              <p:cNvPr id="367649" name="Rectangle 33"/>
              <p:cNvSpPr>
                <a:spLocks noChangeArrowheads="1"/>
              </p:cNvSpPr>
              <p:nvPr/>
            </p:nvSpPr>
            <p:spPr bwMode="auto">
              <a:xfrm>
                <a:off x="192" y="3552"/>
                <a:ext cx="132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604D48"/>
                    </a:solidFill>
                    <a:latin typeface="Gill Sans MT" pitchFamily="34" charset="0"/>
                  </a:rPr>
                  <a:t>Nucleation rate </a:t>
                </a:r>
                <a:r>
                  <a:rPr lang="en-US" dirty="0" smtClean="0">
                    <a:solidFill>
                      <a:srgbClr val="604D48"/>
                    </a:solidFill>
                    <a:latin typeface="Gill Sans MT" pitchFamily="34" charset="0"/>
                  </a:rPr>
                  <a:t>~</a:t>
                </a:r>
                <a:endParaRPr lang="en-US" dirty="0">
                  <a:solidFill>
                    <a:srgbClr val="604D48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14" name="Group 34"/>
            <p:cNvGrpSpPr>
              <a:grpSpLocks noChangeAspect="1"/>
            </p:cNvGrpSpPr>
            <p:nvPr/>
          </p:nvGrpSpPr>
          <p:grpSpPr bwMode="auto">
            <a:xfrm>
              <a:off x="3792" y="2112"/>
              <a:ext cx="1920" cy="268"/>
              <a:chOff x="3792" y="2447"/>
              <a:chExt cx="1920" cy="268"/>
            </a:xfrm>
          </p:grpSpPr>
          <p:sp>
            <p:nvSpPr>
              <p:cNvPr id="367651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3792" y="2448"/>
                <a:ext cx="1920" cy="2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52" name="Rectangle 36"/>
              <p:cNvSpPr>
                <a:spLocks noChangeArrowheads="1"/>
              </p:cNvSpPr>
              <p:nvPr/>
            </p:nvSpPr>
            <p:spPr bwMode="auto">
              <a:xfrm>
                <a:off x="5593" y="2571"/>
                <a:ext cx="9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AE1E1E"/>
                    </a:solidFill>
                  </a:rPr>
                  <a:t>ad</a:t>
                </a:r>
                <a:endParaRPr lang="en-US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53" name="Rectangle 37"/>
              <p:cNvSpPr>
                <a:spLocks noChangeArrowheads="1"/>
              </p:cNvSpPr>
              <p:nvPr/>
            </p:nvSpPr>
            <p:spPr bwMode="auto">
              <a:xfrm>
                <a:off x="4800" y="2571"/>
                <a:ext cx="9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AE1E1E"/>
                    </a:solidFill>
                  </a:rPr>
                  <a:t>ad</a:t>
                </a:r>
                <a:endParaRPr lang="en-US" dirty="0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54" name="Rectangle 38"/>
              <p:cNvSpPr>
                <a:spLocks noChangeArrowheads="1"/>
              </p:cNvSpPr>
              <p:nvPr/>
            </p:nvSpPr>
            <p:spPr bwMode="auto">
              <a:xfrm>
                <a:off x="4148" y="2467"/>
                <a:ext cx="9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>
                    <a:solidFill>
                      <a:srgbClr val="000000"/>
                    </a:solidFill>
                  </a:rPr>
                  <a:t>~</a:t>
                </a:r>
                <a:endParaRPr lang="en-US"/>
              </a:p>
            </p:txBody>
          </p:sp>
          <p:sp>
            <p:nvSpPr>
              <p:cNvPr id="367655" name="Rectangle 39"/>
              <p:cNvSpPr>
                <a:spLocks noChangeArrowheads="1"/>
              </p:cNvSpPr>
              <p:nvPr/>
            </p:nvSpPr>
            <p:spPr bwMode="auto">
              <a:xfrm>
                <a:off x="3815" y="2467"/>
                <a:ext cx="27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C00000"/>
                    </a:solidFill>
                    <a:latin typeface="Gill Sans MT" pitchFamily="34" charset="0"/>
                  </a:rPr>
                  <a:t>drift</a:t>
                </a:r>
              </a:p>
            </p:txBody>
          </p:sp>
          <p:sp>
            <p:nvSpPr>
              <p:cNvPr id="367656" name="Rectangle 40"/>
              <p:cNvSpPr>
                <a:spLocks noChangeArrowheads="1"/>
              </p:cNvSpPr>
              <p:nvPr/>
            </p:nvSpPr>
            <p:spPr bwMode="auto">
              <a:xfrm>
                <a:off x="5490" y="2467"/>
                <a:ext cx="10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 i="1">
                    <a:solidFill>
                      <a:srgbClr val="AE1E1E"/>
                    </a:solidFill>
                  </a:rPr>
                  <a:t>E</a:t>
                </a:r>
                <a:endParaRPr lang="en-US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57" name="Rectangle 41"/>
              <p:cNvSpPr>
                <a:spLocks noChangeArrowheads="1"/>
              </p:cNvSpPr>
              <p:nvPr/>
            </p:nvSpPr>
            <p:spPr bwMode="auto">
              <a:xfrm>
                <a:off x="5069" y="2467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 i="1" dirty="0">
                    <a:solidFill>
                      <a:srgbClr val="C00000"/>
                    </a:solidFill>
                  </a:rPr>
                  <a:t>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7658" name="Rectangle 42"/>
              <p:cNvSpPr>
                <a:spLocks noChangeArrowheads="1"/>
              </p:cNvSpPr>
              <p:nvPr/>
            </p:nvSpPr>
            <p:spPr bwMode="auto">
              <a:xfrm>
                <a:off x="4696" y="2467"/>
                <a:ext cx="10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 i="1" dirty="0">
                    <a:solidFill>
                      <a:srgbClr val="AE1E1E"/>
                    </a:solidFill>
                  </a:rPr>
                  <a:t>E</a:t>
                </a:r>
                <a:endParaRPr lang="en-US" dirty="0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59" name="Rectangle 43"/>
              <p:cNvSpPr>
                <a:spLocks noChangeArrowheads="1"/>
              </p:cNvSpPr>
              <p:nvPr/>
            </p:nvSpPr>
            <p:spPr bwMode="auto">
              <a:xfrm>
                <a:off x="4288" y="2467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 i="1" dirty="0">
                    <a:solidFill>
                      <a:srgbClr val="C00000"/>
                    </a:solidFill>
                  </a:rPr>
                  <a:t>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7660" name="Rectangle 44"/>
              <p:cNvSpPr>
                <a:spLocks noChangeArrowheads="1"/>
              </p:cNvSpPr>
              <p:nvPr/>
            </p:nvSpPr>
            <p:spPr bwMode="auto">
              <a:xfrm>
                <a:off x="5428" y="2571"/>
                <a:ext cx="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i="1">
                    <a:solidFill>
                      <a:srgbClr val="AE1E1E"/>
                    </a:solidFill>
                  </a:rPr>
                  <a:t>y</a:t>
                </a:r>
                <a:endParaRPr lang="en-US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61" name="Rectangle 45"/>
              <p:cNvSpPr>
                <a:spLocks noChangeArrowheads="1"/>
              </p:cNvSpPr>
              <p:nvPr/>
            </p:nvSpPr>
            <p:spPr bwMode="auto">
              <a:xfrm>
                <a:off x="5196" y="2571"/>
                <a:ext cx="8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i="1" dirty="0" err="1">
                    <a:solidFill>
                      <a:srgbClr val="C00000"/>
                    </a:solidFill>
                  </a:rPr>
                  <a:t>yy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7662" name="Rectangle 46"/>
              <p:cNvSpPr>
                <a:spLocks noChangeArrowheads="1"/>
              </p:cNvSpPr>
              <p:nvPr/>
            </p:nvSpPr>
            <p:spPr bwMode="auto">
              <a:xfrm>
                <a:off x="4637" y="2571"/>
                <a:ext cx="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i="1">
                    <a:solidFill>
                      <a:srgbClr val="AE1E1E"/>
                    </a:solidFill>
                  </a:rPr>
                  <a:t>x</a:t>
                </a:r>
                <a:endParaRPr lang="en-US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63" name="Rectangle 47"/>
              <p:cNvSpPr>
                <a:spLocks noChangeArrowheads="1"/>
              </p:cNvSpPr>
              <p:nvPr/>
            </p:nvSpPr>
            <p:spPr bwMode="auto">
              <a:xfrm>
                <a:off x="4410" y="2571"/>
                <a:ext cx="8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i="1" dirty="0">
                    <a:solidFill>
                      <a:srgbClr val="C00000"/>
                    </a:solidFill>
                  </a:rPr>
                  <a:t>xx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7664" name="Rectangle 48"/>
              <p:cNvSpPr>
                <a:spLocks noChangeArrowheads="1"/>
              </p:cNvSpPr>
              <p:nvPr/>
            </p:nvSpPr>
            <p:spPr bwMode="auto">
              <a:xfrm>
                <a:off x="5289" y="2447"/>
                <a:ext cx="12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 dirty="0">
                    <a:solidFill>
                      <a:srgbClr val="AE1E1E"/>
                    </a:solidFill>
                    <a:latin typeface="Symbol" pitchFamily="18" charset="2"/>
                  </a:rPr>
                  <a:t>Ñ</a:t>
                </a:r>
                <a:endParaRPr lang="en-US" dirty="0">
                  <a:solidFill>
                    <a:srgbClr val="AE1E1E"/>
                  </a:solidFill>
                </a:endParaRPr>
              </a:p>
            </p:txBody>
          </p:sp>
          <p:sp>
            <p:nvSpPr>
              <p:cNvPr id="367665" name="Rectangle 49"/>
              <p:cNvSpPr>
                <a:spLocks noChangeArrowheads="1"/>
              </p:cNvSpPr>
              <p:nvPr/>
            </p:nvSpPr>
            <p:spPr bwMode="auto">
              <a:xfrm>
                <a:off x="4940" y="2447"/>
                <a:ext cx="9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/>
              </a:p>
            </p:txBody>
          </p:sp>
          <p:sp>
            <p:nvSpPr>
              <p:cNvPr id="367666" name="Rectangle 50"/>
              <p:cNvSpPr>
                <a:spLocks noChangeArrowheads="1"/>
              </p:cNvSpPr>
              <p:nvPr/>
            </p:nvSpPr>
            <p:spPr bwMode="auto">
              <a:xfrm>
                <a:off x="4502" y="2447"/>
                <a:ext cx="12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100" dirty="0">
                    <a:solidFill>
                      <a:srgbClr val="AE1E1E"/>
                    </a:solidFill>
                    <a:latin typeface="Symbol" pitchFamily="18" charset="2"/>
                  </a:rPr>
                  <a:t>Ñ</a:t>
                </a:r>
                <a:endParaRPr lang="en-US" dirty="0">
                  <a:solidFill>
                    <a:srgbClr val="AE1E1E"/>
                  </a:solidFill>
                </a:endParaRPr>
              </a:p>
            </p:txBody>
          </p:sp>
        </p:grpSp>
        <p:sp>
          <p:nvSpPr>
            <p:cNvPr id="367667" name="Line 51"/>
            <p:cNvSpPr>
              <a:spLocks noChangeShapeType="1"/>
            </p:cNvSpPr>
            <p:nvPr/>
          </p:nvSpPr>
          <p:spPr bwMode="auto">
            <a:xfrm flipH="1" flipV="1">
              <a:off x="3648" y="201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304800" y="5080415"/>
            <a:ext cx="3886200" cy="609600"/>
            <a:chOff x="2496" y="1872"/>
            <a:chExt cx="3024" cy="720"/>
          </a:xfrm>
        </p:grpSpPr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2688" y="1872"/>
              <a:ext cx="2832" cy="720"/>
              <a:chOff x="2832" y="1824"/>
              <a:chExt cx="2832" cy="720"/>
            </a:xfrm>
          </p:grpSpPr>
          <p:sp>
            <p:nvSpPr>
              <p:cNvPr id="367670" name="Freeform 54"/>
              <p:cNvSpPr>
                <a:spLocks/>
              </p:cNvSpPr>
              <p:nvPr/>
            </p:nvSpPr>
            <p:spPr bwMode="auto">
              <a:xfrm>
                <a:off x="2832" y="1968"/>
                <a:ext cx="19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56" y="16"/>
                      <a:pt x="112" y="32"/>
                      <a:pt x="144" y="48"/>
                    </a:cubicBezTo>
                    <a:cubicBezTo>
                      <a:pt x="176" y="64"/>
                      <a:pt x="184" y="80"/>
                      <a:pt x="192" y="96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1" name="Freeform 55"/>
              <p:cNvSpPr>
                <a:spLocks/>
              </p:cNvSpPr>
              <p:nvPr/>
            </p:nvSpPr>
            <p:spPr bwMode="auto">
              <a:xfrm>
                <a:off x="3024" y="1960"/>
                <a:ext cx="144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8" y="8"/>
                  </a:cxn>
                  <a:cxn ang="0">
                    <a:pos x="96" y="8"/>
                  </a:cxn>
                  <a:cxn ang="0">
                    <a:pos x="144" y="56"/>
                  </a:cxn>
                </a:cxnLst>
                <a:rect l="0" t="0" r="r" b="b"/>
                <a:pathLst>
                  <a:path w="144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0"/>
                      <a:pt x="96" y="8"/>
                    </a:cubicBezTo>
                    <a:cubicBezTo>
                      <a:pt x="112" y="16"/>
                      <a:pt x="128" y="36"/>
                      <a:pt x="144" y="56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2" name="Freeform 56"/>
              <p:cNvSpPr>
                <a:spLocks/>
              </p:cNvSpPr>
              <p:nvPr/>
            </p:nvSpPr>
            <p:spPr bwMode="auto">
              <a:xfrm>
                <a:off x="3168" y="1920"/>
                <a:ext cx="816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44" y="48"/>
                  </a:cxn>
                  <a:cxn ang="0">
                    <a:pos x="384" y="0"/>
                  </a:cxn>
                  <a:cxn ang="0">
                    <a:pos x="672" y="48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144">
                    <a:moveTo>
                      <a:pt x="0" y="144"/>
                    </a:moveTo>
                    <a:cubicBezTo>
                      <a:pt x="40" y="108"/>
                      <a:pt x="80" y="72"/>
                      <a:pt x="144" y="48"/>
                    </a:cubicBezTo>
                    <a:cubicBezTo>
                      <a:pt x="208" y="24"/>
                      <a:pt x="296" y="0"/>
                      <a:pt x="384" y="0"/>
                    </a:cubicBezTo>
                    <a:cubicBezTo>
                      <a:pt x="472" y="0"/>
                      <a:pt x="600" y="24"/>
                      <a:pt x="672" y="48"/>
                    </a:cubicBezTo>
                    <a:cubicBezTo>
                      <a:pt x="744" y="72"/>
                      <a:pt x="780" y="108"/>
                      <a:pt x="816" y="144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3" name="Freeform 57"/>
              <p:cNvSpPr>
                <a:spLocks/>
              </p:cNvSpPr>
              <p:nvPr/>
            </p:nvSpPr>
            <p:spPr bwMode="auto">
              <a:xfrm>
                <a:off x="3984" y="1960"/>
                <a:ext cx="432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44" y="8"/>
                  </a:cxn>
                  <a:cxn ang="0">
                    <a:pos x="288" y="8"/>
                  </a:cxn>
                  <a:cxn ang="0">
                    <a:pos x="432" y="56"/>
                  </a:cxn>
                </a:cxnLst>
                <a:rect l="0" t="0" r="r" b="b"/>
                <a:pathLst>
                  <a:path w="432" h="56">
                    <a:moveTo>
                      <a:pt x="0" y="56"/>
                    </a:moveTo>
                    <a:cubicBezTo>
                      <a:pt x="48" y="36"/>
                      <a:pt x="96" y="16"/>
                      <a:pt x="144" y="8"/>
                    </a:cubicBezTo>
                    <a:cubicBezTo>
                      <a:pt x="192" y="0"/>
                      <a:pt x="240" y="0"/>
                      <a:pt x="288" y="8"/>
                    </a:cubicBezTo>
                    <a:cubicBezTo>
                      <a:pt x="336" y="16"/>
                      <a:pt x="384" y="36"/>
                      <a:pt x="432" y="56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4" name="Freeform 58"/>
              <p:cNvSpPr>
                <a:spLocks/>
              </p:cNvSpPr>
              <p:nvPr/>
            </p:nvSpPr>
            <p:spPr bwMode="auto">
              <a:xfrm>
                <a:off x="4416" y="1952"/>
                <a:ext cx="576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92" y="16"/>
                  </a:cxn>
                  <a:cxn ang="0">
                    <a:pos x="384" y="16"/>
                  </a:cxn>
                  <a:cxn ang="0">
                    <a:pos x="576" y="112"/>
                  </a:cxn>
                </a:cxnLst>
                <a:rect l="0" t="0" r="r" b="b"/>
                <a:pathLst>
                  <a:path w="576" h="112">
                    <a:moveTo>
                      <a:pt x="0" y="112"/>
                    </a:moveTo>
                    <a:cubicBezTo>
                      <a:pt x="64" y="72"/>
                      <a:pt x="128" y="32"/>
                      <a:pt x="192" y="16"/>
                    </a:cubicBezTo>
                    <a:cubicBezTo>
                      <a:pt x="256" y="0"/>
                      <a:pt x="320" y="0"/>
                      <a:pt x="384" y="16"/>
                    </a:cubicBezTo>
                    <a:cubicBezTo>
                      <a:pt x="448" y="32"/>
                      <a:pt x="512" y="72"/>
                      <a:pt x="576" y="112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5" name="Freeform 59"/>
              <p:cNvSpPr>
                <a:spLocks/>
              </p:cNvSpPr>
              <p:nvPr/>
            </p:nvSpPr>
            <p:spPr bwMode="auto">
              <a:xfrm>
                <a:off x="4992" y="1920"/>
                <a:ext cx="432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44" y="8"/>
                  </a:cxn>
                  <a:cxn ang="0">
                    <a:pos x="288" y="8"/>
                  </a:cxn>
                  <a:cxn ang="0">
                    <a:pos x="432" y="56"/>
                  </a:cxn>
                </a:cxnLst>
                <a:rect l="0" t="0" r="r" b="b"/>
                <a:pathLst>
                  <a:path w="432" h="56">
                    <a:moveTo>
                      <a:pt x="0" y="56"/>
                    </a:moveTo>
                    <a:cubicBezTo>
                      <a:pt x="48" y="36"/>
                      <a:pt x="96" y="16"/>
                      <a:pt x="144" y="8"/>
                    </a:cubicBezTo>
                    <a:cubicBezTo>
                      <a:pt x="192" y="0"/>
                      <a:pt x="240" y="0"/>
                      <a:pt x="288" y="8"/>
                    </a:cubicBezTo>
                    <a:cubicBezTo>
                      <a:pt x="336" y="16"/>
                      <a:pt x="384" y="36"/>
                      <a:pt x="432" y="56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6" name="Freeform 60"/>
              <p:cNvSpPr>
                <a:spLocks/>
              </p:cNvSpPr>
              <p:nvPr/>
            </p:nvSpPr>
            <p:spPr bwMode="auto">
              <a:xfrm>
                <a:off x="5424" y="1968"/>
                <a:ext cx="240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48"/>
                  </a:cxn>
                  <a:cxn ang="0">
                    <a:pos x="240" y="0"/>
                  </a:cxn>
                </a:cxnLst>
                <a:rect l="0" t="0" r="r" b="b"/>
                <a:pathLst>
                  <a:path w="240" h="96">
                    <a:moveTo>
                      <a:pt x="0" y="96"/>
                    </a:moveTo>
                    <a:cubicBezTo>
                      <a:pt x="28" y="80"/>
                      <a:pt x="56" y="64"/>
                      <a:pt x="96" y="48"/>
                    </a:cubicBezTo>
                    <a:cubicBezTo>
                      <a:pt x="136" y="32"/>
                      <a:pt x="188" y="16"/>
                      <a:pt x="240" y="0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7" name="Line 6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2"/>
              <p:cNvGrpSpPr>
                <a:grpSpLocks/>
              </p:cNvGrpSpPr>
              <p:nvPr/>
            </p:nvGrpSpPr>
            <p:grpSpPr bwMode="auto">
              <a:xfrm>
                <a:off x="2832" y="2208"/>
                <a:ext cx="2832" cy="336"/>
                <a:chOff x="2832" y="2400"/>
                <a:chExt cx="2832" cy="336"/>
              </a:xfrm>
            </p:grpSpPr>
            <p:sp>
              <p:nvSpPr>
                <p:cNvPr id="36767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32" y="2496"/>
                  <a:ext cx="2832" cy="240"/>
                </a:xfrm>
                <a:prstGeom prst="rect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680" name="Rectangle 64"/>
                <p:cNvSpPr>
                  <a:spLocks noChangeArrowheads="1"/>
                </p:cNvSpPr>
                <p:nvPr/>
              </p:nvSpPr>
              <p:spPr bwMode="auto">
                <a:xfrm>
                  <a:off x="3024" y="2400"/>
                  <a:ext cx="144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681" name="Rectangle 65"/>
                <p:cNvSpPr>
                  <a:spLocks noChangeArrowheads="1"/>
                </p:cNvSpPr>
                <p:nvPr/>
              </p:nvSpPr>
              <p:spPr bwMode="auto">
                <a:xfrm>
                  <a:off x="3984" y="2400"/>
                  <a:ext cx="432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682" name="Rectangle 66"/>
                <p:cNvSpPr>
                  <a:spLocks noChangeArrowheads="1"/>
                </p:cNvSpPr>
                <p:nvPr/>
              </p:nvSpPr>
              <p:spPr bwMode="auto">
                <a:xfrm>
                  <a:off x="4992" y="2400"/>
                  <a:ext cx="432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7683" name="Line 67"/>
              <p:cNvSpPr>
                <a:spLocks noChangeShapeType="1"/>
              </p:cNvSpPr>
              <p:nvPr/>
            </p:nvSpPr>
            <p:spPr bwMode="auto">
              <a:xfrm flipV="1">
                <a:off x="2832" y="182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67684" name="Object 68"/>
            <p:cNvGraphicFramePr>
              <a:graphicFrameLocks noChangeAspect="1"/>
            </p:cNvGraphicFramePr>
            <p:nvPr/>
          </p:nvGraphicFramePr>
          <p:xfrm>
            <a:off x="2496" y="1920"/>
            <a:ext cx="202" cy="217"/>
          </p:xfrm>
          <a:graphic>
            <a:graphicData uri="http://schemas.openxmlformats.org/presentationml/2006/ole">
              <p:oleObj spid="_x0000_s382979" name="Equation" r:id="rId8" imgW="152280" imgH="164880" progId="Equation.3">
                <p:embed/>
              </p:oleObj>
            </a:graphicData>
          </a:graphic>
        </p:graphicFrame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5257800" y="3986213"/>
            <a:ext cx="3733800" cy="2514600"/>
            <a:chOff x="3312" y="2640"/>
            <a:chExt cx="2352" cy="1584"/>
          </a:xfrm>
        </p:grpSpPr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3312" y="2640"/>
              <a:ext cx="2352" cy="1584"/>
              <a:chOff x="3024" y="2640"/>
              <a:chExt cx="2352" cy="1584"/>
            </a:xfrm>
          </p:grpSpPr>
          <p:sp>
            <p:nvSpPr>
              <p:cNvPr id="367687" name="Rectangle 71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2352" cy="1584"/>
              </a:xfrm>
              <a:prstGeom prst="rect">
                <a:avLst/>
              </a:prstGeom>
              <a:solidFill>
                <a:srgbClr val="E1D9D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72"/>
              <p:cNvGrpSpPr>
                <a:grpSpLocks/>
              </p:cNvGrpSpPr>
              <p:nvPr/>
            </p:nvGrpSpPr>
            <p:grpSpPr bwMode="auto">
              <a:xfrm>
                <a:off x="3072" y="2640"/>
                <a:ext cx="2274" cy="1488"/>
                <a:chOff x="2928" y="2736"/>
                <a:chExt cx="2274" cy="1488"/>
              </a:xfrm>
            </p:grpSpPr>
            <p:grpSp>
              <p:nvGrpSpPr>
                <p:cNvPr id="21" name="Group 73"/>
                <p:cNvGrpSpPr>
                  <a:grpSpLocks/>
                </p:cNvGrpSpPr>
                <p:nvPr/>
              </p:nvGrpSpPr>
              <p:grpSpPr bwMode="auto">
                <a:xfrm>
                  <a:off x="3312" y="3072"/>
                  <a:ext cx="1344" cy="1152"/>
                  <a:chOff x="3312" y="3072"/>
                  <a:chExt cx="1344" cy="1152"/>
                </a:xfrm>
              </p:grpSpPr>
              <p:grpSp>
                <p:nvGrpSpPr>
                  <p:cNvPr id="22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340" y="3566"/>
                    <a:ext cx="1316" cy="658"/>
                    <a:chOff x="3340" y="3566"/>
                    <a:chExt cx="1316" cy="658"/>
                  </a:xfrm>
                </p:grpSpPr>
                <p:sp>
                  <p:nvSpPr>
                    <p:cNvPr id="367691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998" y="3883"/>
                      <a:ext cx="65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2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063" y="3566"/>
                      <a:ext cx="66" cy="3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3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129" y="3883"/>
                      <a:ext cx="67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196" y="3696"/>
                      <a:ext cx="66" cy="1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5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262" y="3883"/>
                      <a:ext cx="65" cy="12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6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327" y="3737"/>
                      <a:ext cx="65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7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392" y="3883"/>
                      <a:ext cx="67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8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459" y="3744"/>
                      <a:ext cx="66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699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525" y="3883"/>
                      <a:ext cx="66" cy="19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0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591" y="3737"/>
                      <a:ext cx="65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1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3340" y="3883"/>
                      <a:ext cx="65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2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3405" y="3696"/>
                      <a:ext cx="66" cy="1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3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471" y="3883"/>
                      <a:ext cx="67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4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538" y="3696"/>
                      <a:ext cx="66" cy="1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5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604" y="3883"/>
                      <a:ext cx="65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6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669" y="3696"/>
                      <a:ext cx="65" cy="1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7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734" y="3883"/>
                      <a:ext cx="67" cy="9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8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801" y="3696"/>
                      <a:ext cx="66" cy="1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09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867" y="3883"/>
                      <a:ext cx="66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4" y="576"/>
                        </a:cxn>
                        <a:cxn ang="0">
                          <a:pos x="288" y="0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0"/>
                          </a:moveTo>
                          <a:cubicBezTo>
                            <a:pt x="48" y="288"/>
                            <a:pt x="96" y="576"/>
                            <a:pt x="144" y="576"/>
                          </a:cubicBezTo>
                          <a:cubicBezTo>
                            <a:pt x="192" y="576"/>
                            <a:pt x="240" y="288"/>
                            <a:pt x="288" y="0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10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33" y="3761"/>
                      <a:ext cx="65" cy="12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6"/>
                        </a:cxn>
                        <a:cxn ang="0">
                          <a:pos x="144" y="0"/>
                        </a:cxn>
                        <a:cxn ang="0">
                          <a:pos x="288" y="576"/>
                        </a:cxn>
                      </a:cxnLst>
                      <a:rect l="0" t="0" r="r" b="b"/>
                      <a:pathLst>
                        <a:path w="288" h="576">
                          <a:moveTo>
                            <a:pt x="0" y="576"/>
                          </a:moveTo>
                          <a:cubicBezTo>
                            <a:pt x="48" y="288"/>
                            <a:pt x="96" y="0"/>
                            <a:pt x="144" y="0"/>
                          </a:cubicBezTo>
                          <a:cubicBezTo>
                            <a:pt x="192" y="0"/>
                            <a:pt x="240" y="288"/>
                            <a:pt x="288" y="576"/>
                          </a:cubicBezTo>
                        </a:path>
                      </a:pathLst>
                    </a:custGeom>
                    <a:solidFill>
                      <a:srgbClr val="E1D9D7"/>
                    </a:solidFill>
                    <a:ln w="15875" cap="flat" cmpd="sng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312" y="3072"/>
                    <a:ext cx="1304" cy="453"/>
                    <a:chOff x="3518" y="2880"/>
                    <a:chExt cx="1570" cy="528"/>
                  </a:xfrm>
                </p:grpSpPr>
                <p:grpSp>
                  <p:nvGrpSpPr>
                    <p:cNvPr id="24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8" y="3072"/>
                      <a:ext cx="1570" cy="144"/>
                      <a:chOff x="3518" y="4032"/>
                      <a:chExt cx="1570" cy="144"/>
                    </a:xfrm>
                  </p:grpSpPr>
                  <p:grpSp>
                    <p:nvGrpSpPr>
                      <p:cNvPr id="25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64" y="4032"/>
                        <a:ext cx="624" cy="144"/>
                        <a:chOff x="4464" y="4032"/>
                        <a:chExt cx="624" cy="144"/>
                      </a:xfrm>
                    </p:grpSpPr>
                    <p:sp>
                      <p:nvSpPr>
                        <p:cNvPr id="367714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4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715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29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716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5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717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4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67718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19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0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20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1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21" name="Oval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07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22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8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23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79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8" y="3264"/>
                      <a:ext cx="1570" cy="144"/>
                      <a:chOff x="3518" y="4032"/>
                      <a:chExt cx="1570" cy="144"/>
                    </a:xfrm>
                  </p:grpSpPr>
                  <p:grpSp>
                    <p:nvGrpSpPr>
                      <p:cNvPr id="27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64" y="4032"/>
                        <a:ext cx="624" cy="144"/>
                        <a:chOff x="4464" y="4032"/>
                        <a:chExt cx="624" cy="144"/>
                      </a:xfrm>
                    </p:grpSpPr>
                    <p:sp>
                      <p:nvSpPr>
                        <p:cNvPr id="367726" name="Oval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4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727" name="Oval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29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728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5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729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4" y="403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E1D9D7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67730" name="Oval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1" name="Oval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0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2" name="Oval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1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3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07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4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8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5" name="Oval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79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4" y="2880"/>
                      <a:ext cx="624" cy="144"/>
                      <a:chOff x="4464" y="4032"/>
                      <a:chExt cx="624" cy="144"/>
                    </a:xfrm>
                  </p:grpSpPr>
                  <p:sp>
                    <p:nvSpPr>
                      <p:cNvPr id="367737" name="Oval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8" name="Oval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29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39" name="Oval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740" name="Oval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44" y="403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E1D9D7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67741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928" y="2736"/>
                  <a:ext cx="2274" cy="250"/>
                </a:xfrm>
                <a:prstGeom prst="rect">
                  <a:avLst/>
                </a:prstGeom>
                <a:solidFill>
                  <a:srgbClr val="E1D9D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rgbClr val="AE1E1E"/>
                      </a:solidFill>
                      <a:latin typeface="Gill Sans MT" pitchFamily="34" charset="0"/>
                    </a:rPr>
                    <a:t>A typical potential energy surface</a:t>
                  </a:r>
                </a:p>
              </p:txBody>
            </p:sp>
          </p:grpSp>
        </p:grpSp>
        <p:sp>
          <p:nvSpPr>
            <p:cNvPr id="367742" name="Rectangle 126"/>
            <p:cNvSpPr>
              <a:spLocks noChangeArrowheads="1"/>
            </p:cNvSpPr>
            <p:nvPr/>
          </p:nvSpPr>
          <p:spPr bwMode="auto">
            <a:xfrm>
              <a:off x="5232" y="3456"/>
              <a:ext cx="408" cy="250"/>
            </a:xfrm>
            <a:prstGeom prst="rect">
              <a:avLst/>
            </a:prstGeom>
            <a:solidFill>
              <a:srgbClr val="E1D9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E</a:t>
              </a:r>
              <a:r>
                <a:rPr lang="en-US" baseline="-25000">
                  <a:solidFill>
                    <a:srgbClr val="AE1E1E"/>
                  </a:solidFill>
                  <a:latin typeface="Gill Sans MT" pitchFamily="34" charset="0"/>
                </a:rPr>
                <a:t>trans</a:t>
              </a:r>
            </a:p>
          </p:txBody>
        </p:sp>
        <p:sp>
          <p:nvSpPr>
            <p:cNvPr id="367743" name="Rectangle 127"/>
            <p:cNvSpPr>
              <a:spLocks noChangeArrowheads="1"/>
            </p:cNvSpPr>
            <p:nvPr/>
          </p:nvSpPr>
          <p:spPr bwMode="auto">
            <a:xfrm>
              <a:off x="5184" y="3926"/>
              <a:ext cx="293" cy="250"/>
            </a:xfrm>
            <a:prstGeom prst="rect">
              <a:avLst/>
            </a:prstGeom>
            <a:solidFill>
              <a:srgbClr val="E1D9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E</a:t>
              </a:r>
              <a:r>
                <a:rPr lang="en-US" baseline="-25000">
                  <a:solidFill>
                    <a:srgbClr val="AE1E1E"/>
                  </a:solidFill>
                  <a:latin typeface="Gill Sans MT" pitchFamily="34" charset="0"/>
                </a:rPr>
                <a:t>ad</a:t>
              </a:r>
            </a:p>
          </p:txBody>
        </p:sp>
        <p:sp>
          <p:nvSpPr>
            <p:cNvPr id="367744" name="Line 128"/>
            <p:cNvSpPr>
              <a:spLocks noChangeShapeType="1"/>
            </p:cNvSpPr>
            <p:nvPr/>
          </p:nvSpPr>
          <p:spPr bwMode="auto">
            <a:xfrm flipH="1">
              <a:off x="5088" y="3600"/>
              <a:ext cx="144" cy="48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7745" name="Line 129"/>
            <p:cNvSpPr>
              <a:spLocks noChangeShapeType="1"/>
            </p:cNvSpPr>
            <p:nvPr/>
          </p:nvSpPr>
          <p:spPr bwMode="auto">
            <a:xfrm>
              <a:off x="5184" y="408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7746" name="Line 130"/>
            <p:cNvSpPr>
              <a:spLocks noChangeShapeType="1"/>
            </p:cNvSpPr>
            <p:nvPr/>
          </p:nvSpPr>
          <p:spPr bwMode="auto">
            <a:xfrm flipH="1" flipV="1">
              <a:off x="5040" y="3984"/>
              <a:ext cx="144" cy="48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31"/>
          <p:cNvGrpSpPr>
            <a:grpSpLocks/>
          </p:cNvGrpSpPr>
          <p:nvPr/>
        </p:nvGrpSpPr>
        <p:grpSpPr bwMode="auto">
          <a:xfrm>
            <a:off x="6248400" y="5618163"/>
            <a:ext cx="838200" cy="854075"/>
            <a:chOff x="3936" y="3648"/>
            <a:chExt cx="528" cy="538"/>
          </a:xfrm>
        </p:grpSpPr>
        <p:sp>
          <p:nvSpPr>
            <p:cNvPr id="367748" name="Rectangle 132"/>
            <p:cNvSpPr>
              <a:spLocks noChangeArrowheads="1"/>
            </p:cNvSpPr>
            <p:nvPr/>
          </p:nvSpPr>
          <p:spPr bwMode="auto">
            <a:xfrm>
              <a:off x="3936" y="3936"/>
              <a:ext cx="4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E</a:t>
              </a:r>
              <a:r>
                <a:rPr lang="en-US" baseline="-25000">
                  <a:solidFill>
                    <a:srgbClr val="AE1E1E"/>
                  </a:solidFill>
                  <a:latin typeface="Gill Sans MT" pitchFamily="34" charset="0"/>
                </a:rPr>
                <a:t>detach</a:t>
              </a:r>
            </a:p>
          </p:txBody>
        </p:sp>
        <p:sp>
          <p:nvSpPr>
            <p:cNvPr id="367749" name="Line 133"/>
            <p:cNvSpPr>
              <a:spLocks noChangeShapeType="1"/>
            </p:cNvSpPr>
            <p:nvPr/>
          </p:nvSpPr>
          <p:spPr bwMode="auto">
            <a:xfrm flipV="1">
              <a:off x="4464" y="3648"/>
              <a:ext cx="0" cy="240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7750" name="Line 134"/>
            <p:cNvSpPr>
              <a:spLocks noChangeShapeType="1"/>
            </p:cNvSpPr>
            <p:nvPr/>
          </p:nvSpPr>
          <p:spPr bwMode="auto">
            <a:xfrm>
              <a:off x="4464" y="3840"/>
              <a:ext cx="0" cy="288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7751" name="Object 135"/>
          <p:cNvGraphicFramePr>
            <a:graphicFrameLocks noChangeAspect="1"/>
          </p:cNvGraphicFramePr>
          <p:nvPr/>
        </p:nvGraphicFramePr>
        <p:xfrm>
          <a:off x="4819650" y="2265363"/>
          <a:ext cx="3638550" cy="357187"/>
        </p:xfrm>
        <a:graphic>
          <a:graphicData uri="http://schemas.openxmlformats.org/presentationml/2006/ole">
            <p:oleObj spid="_x0000_s382978" name="Equation" r:id="rId9" imgW="2323800" imgH="228600" progId="Equation.3">
              <p:embed/>
            </p:oleObj>
          </a:graphicData>
        </a:graphic>
      </p:graphicFrame>
      <p:sp>
        <p:nvSpPr>
          <p:cNvPr id="367752" name="Rectangle 136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The Level Set Method </a:t>
            </a:r>
            <a:r>
              <a:rPr lang="en-US" sz="2800" dirty="0" smtClean="0">
                <a:solidFill>
                  <a:srgbClr val="AE1E1E"/>
                </a:solidFill>
                <a:latin typeface="Gill Sans MT" pitchFamily="34" charset="0"/>
              </a:rPr>
              <a:t>(Red Terms are Strain Dependent)</a:t>
            </a:r>
            <a:endParaRPr lang="en-US" sz="2800" dirty="0">
              <a:solidFill>
                <a:srgbClr val="AE1E1E"/>
              </a:solidFill>
              <a:latin typeface="Gill Sans MT" pitchFamily="34" charset="0"/>
            </a:endParaRPr>
          </a:p>
        </p:txBody>
      </p:sp>
      <p:sp>
        <p:nvSpPr>
          <p:cNvPr id="367753" name="Text Box 137"/>
          <p:cNvSpPr txBox="1">
            <a:spLocks noChangeArrowheads="1"/>
          </p:cNvSpPr>
          <p:nvPr/>
        </p:nvSpPr>
        <p:spPr bwMode="auto">
          <a:xfrm>
            <a:off x="561696" y="5755109"/>
            <a:ext cx="46408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 Stochastic element needed for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nucleation</a:t>
            </a:r>
          </a:p>
          <a:p>
            <a:pPr algn="l">
              <a:buFontTx/>
              <a:buChar char="•"/>
            </a:pPr>
            <a:endParaRPr lang="en-US" sz="600" dirty="0" smtClean="0">
              <a:solidFill>
                <a:srgbClr val="604D48"/>
              </a:solidFill>
              <a:latin typeface="Gill Sans MT" pitchFamily="34" charset="0"/>
            </a:endParaRPr>
          </a:p>
          <a:p>
            <a:pPr algn="l">
              <a:buFontTx/>
              <a:buChar char="•"/>
            </a:pP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 Stochastic rate for dissociation of islands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419600" y="800100"/>
            <a:ext cx="304800" cy="46166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E1E1E"/>
                </a:solidFill>
                <a:latin typeface="Gill Sans MT" pitchFamily="34" charset="0"/>
              </a:rPr>
              <a:t>D</a:t>
            </a:r>
            <a:endParaRPr lang="en-US" sz="2400" dirty="0">
              <a:solidFill>
                <a:srgbClr val="AE1E1E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819400" y="795635"/>
            <a:ext cx="304800" cy="46166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E1E1E"/>
                </a:solidFill>
                <a:latin typeface="Gill Sans MT" pitchFamily="34" charset="0"/>
              </a:rPr>
              <a:t>D</a:t>
            </a:r>
            <a:endParaRPr lang="en-US" sz="2400" dirty="0">
              <a:solidFill>
                <a:srgbClr val="AE1E1E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111140" y="2867643"/>
            <a:ext cx="153620" cy="369332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AE1E1E"/>
                </a:solidFill>
                <a:latin typeface="Gill Sans MT" pitchFamily="34" charset="0"/>
              </a:rPr>
              <a:t>D</a:t>
            </a:r>
            <a:endParaRPr lang="en-US" sz="1800" dirty="0">
              <a:solidFill>
                <a:srgbClr val="AE1E1E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057033" y="4193440"/>
            <a:ext cx="2052637" cy="916285"/>
            <a:chOff x="1302695" y="4462275"/>
            <a:chExt cx="2052637" cy="916285"/>
          </a:xfrm>
        </p:grpSpPr>
        <p:graphicFrame>
          <p:nvGraphicFramePr>
            <p:cNvPr id="367638" name="Object 22"/>
            <p:cNvGraphicFramePr>
              <a:graphicFrameLocks noChangeAspect="1"/>
            </p:cNvGraphicFramePr>
            <p:nvPr/>
          </p:nvGraphicFramePr>
          <p:xfrm>
            <a:off x="1302695" y="4462275"/>
            <a:ext cx="2052637" cy="503237"/>
          </p:xfrm>
          <a:graphic>
            <a:graphicData uri="http://schemas.openxmlformats.org/presentationml/2006/ole">
              <p:oleObj spid="_x0000_s382982" name="Equation" r:id="rId10" imgW="977760" imgH="241200" progId="Equation.3">
                <p:embed/>
              </p:oleObj>
            </a:graphicData>
          </a:graphic>
        </p:graphicFrame>
        <p:sp>
          <p:nvSpPr>
            <p:cNvPr id="367640" name="Text Box 24"/>
            <p:cNvSpPr txBox="1">
              <a:spLocks noChangeArrowheads="1"/>
            </p:cNvSpPr>
            <p:nvPr/>
          </p:nvSpPr>
          <p:spPr bwMode="auto">
            <a:xfrm>
              <a:off x="1600200" y="5042010"/>
              <a:ext cx="15446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>
                  <a:solidFill>
                    <a:srgbClr val="AE1E1E"/>
                  </a:solidFill>
                  <a:latin typeface="Gill Sans MT" pitchFamily="34" charset="0"/>
                </a:rPr>
                <a:t>detachment rate</a:t>
              </a:r>
            </a:p>
          </p:txBody>
        </p:sp>
        <p:sp>
          <p:nvSpPr>
            <p:cNvPr id="367641" name="Line 25"/>
            <p:cNvSpPr>
              <a:spLocks noChangeShapeType="1"/>
            </p:cNvSpPr>
            <p:nvPr/>
          </p:nvSpPr>
          <p:spPr bwMode="auto">
            <a:xfrm flipH="1" flipV="1">
              <a:off x="2438400" y="4853035"/>
              <a:ext cx="33617" cy="227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86000" y="4488280"/>
              <a:ext cx="609600" cy="400110"/>
            </a:xfrm>
            <a:prstGeom prst="rect">
              <a:avLst/>
            </a:prstGeom>
            <a:solidFill>
              <a:srgbClr val="FFFF97"/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AE1E1E"/>
                  </a:solidFill>
                  <a:latin typeface="Gill Sans MT" pitchFamily="34" charset="0"/>
                </a:rPr>
                <a:t>D</a:t>
              </a:r>
              <a:r>
                <a:rPr lang="en-US" sz="1600" b="1" baseline="-25000" dirty="0" err="1" smtClean="0">
                  <a:solidFill>
                    <a:srgbClr val="AE1E1E"/>
                  </a:solidFill>
                  <a:latin typeface="Gill Sans MT" pitchFamily="34" charset="0"/>
                </a:rPr>
                <a:t>det</a:t>
              </a:r>
              <a:endParaRPr lang="en-US" sz="1600" baseline="-25000" dirty="0">
                <a:solidFill>
                  <a:srgbClr val="AE1E1E"/>
                </a:solidFill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4724705" y="3581400"/>
            <a:ext cx="2697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E1E1E"/>
                </a:solidFill>
                <a:latin typeface="Gill Sans MT" pitchFamily="34" charset="0"/>
              </a:rPr>
              <a:t>D</a:t>
            </a:r>
            <a:endParaRPr lang="en-US" sz="2400" dirty="0">
              <a:solidFill>
                <a:srgbClr val="AE1E1E"/>
              </a:solidFill>
            </a:endParaRPr>
          </a:p>
        </p:txBody>
      </p:sp>
      <p:sp>
        <p:nvSpPr>
          <p:cNvPr id="1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level set simulation</a:t>
            </a:r>
          </a:p>
        </p:txBody>
      </p:sp>
      <p:pic>
        <p:nvPicPr>
          <p:cNvPr id="6" name="LS_edge_5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81250" y="1028700"/>
            <a:ext cx="4381500" cy="48006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38738" y="893763"/>
            <a:ext cx="3543300" cy="4559300"/>
            <a:chOff x="384" y="969"/>
            <a:chExt cx="2232" cy="2872"/>
          </a:xfrm>
        </p:grpSpPr>
        <p:sp>
          <p:nvSpPr>
            <p:cNvPr id="321540" name="Text Box 4"/>
            <p:cNvSpPr txBox="1">
              <a:spLocks noChangeArrowheads="1"/>
            </p:cNvSpPr>
            <p:nvPr/>
          </p:nvSpPr>
          <p:spPr bwMode="auto">
            <a:xfrm>
              <a:off x="854" y="969"/>
              <a:ext cx="1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Thermodynamic limit</a:t>
              </a:r>
            </a:p>
          </p:txBody>
        </p:sp>
        <p:sp>
          <p:nvSpPr>
            <p:cNvPr id="321541" name="Text Box 5"/>
            <p:cNvSpPr txBox="1">
              <a:spLocks noChangeArrowheads="1"/>
            </p:cNvSpPr>
            <p:nvPr/>
          </p:nvSpPr>
          <p:spPr bwMode="auto">
            <a:xfrm>
              <a:off x="384" y="3264"/>
              <a:ext cx="223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604D48"/>
                  </a:solidFill>
                  <a:latin typeface="Gill Sans MT" pitchFamily="34" charset="0"/>
                </a:rPr>
                <a:t>Nucleation  in region of slow diffusion (but high adatom concentration), dominated by drift</a:t>
              </a:r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1008" y="1440"/>
              <a:ext cx="1226" cy="1666"/>
              <a:chOff x="1344" y="768"/>
              <a:chExt cx="1872" cy="2544"/>
            </a:xfrm>
          </p:grpSpPr>
          <p:graphicFrame>
            <p:nvGraphicFramePr>
              <p:cNvPr id="321543" name="Object 7"/>
              <p:cNvGraphicFramePr>
                <a:graphicFrameLocks noChangeAspect="1"/>
              </p:cNvGraphicFramePr>
              <p:nvPr/>
            </p:nvGraphicFramePr>
            <p:xfrm>
              <a:off x="1345" y="768"/>
              <a:ext cx="1871" cy="1871"/>
            </p:xfrm>
            <a:graphic>
              <a:graphicData uri="http://schemas.openxmlformats.org/presentationml/2006/ole">
                <p:oleObj spid="_x0000_s431108" name="Bitmap Image" r:id="rId3" imgW="2857899" imgH="2847619" progId="PBrush">
                  <p:embed/>
                </p:oleObj>
              </a:graphicData>
            </a:graphic>
          </p:graphicFrame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 flipV="1">
                <a:off x="1344" y="2823"/>
                <a:ext cx="1871" cy="489"/>
                <a:chOff x="240" y="169"/>
                <a:chExt cx="5328" cy="948"/>
              </a:xfrm>
            </p:grpSpPr>
            <p:sp>
              <p:nvSpPr>
                <p:cNvPr id="321545" name="Freeform 9"/>
                <p:cNvSpPr>
                  <a:spLocks noChangeAspect="1"/>
                </p:cNvSpPr>
                <p:nvPr/>
              </p:nvSpPr>
              <p:spPr bwMode="auto">
                <a:xfrm>
                  <a:off x="244" y="1107"/>
                  <a:ext cx="5324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24" y="10"/>
                    </a:cxn>
                  </a:cxnLst>
                  <a:rect l="0" t="0" r="r" b="b"/>
                  <a:pathLst>
                    <a:path w="5324" h="10">
                      <a:moveTo>
                        <a:pt x="0" y="0"/>
                      </a:moveTo>
                      <a:lnTo>
                        <a:pt x="5324" y="1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46" name="Freeform 10"/>
                <p:cNvSpPr>
                  <a:spLocks noChangeAspect="1"/>
                </p:cNvSpPr>
                <p:nvPr/>
              </p:nvSpPr>
              <p:spPr bwMode="auto">
                <a:xfrm>
                  <a:off x="240" y="169"/>
                  <a:ext cx="5237" cy="589"/>
                </a:xfrm>
                <a:custGeom>
                  <a:avLst/>
                  <a:gdLst/>
                  <a:ahLst/>
                  <a:cxnLst>
                    <a:cxn ang="0">
                      <a:pos x="0" y="278"/>
                    </a:cxn>
                    <a:cxn ang="0">
                      <a:pos x="190" y="46"/>
                    </a:cxn>
                    <a:cxn ang="0">
                      <a:pos x="492" y="554"/>
                    </a:cxn>
                    <a:cxn ang="0">
                      <a:pos x="824" y="36"/>
                    </a:cxn>
                    <a:cxn ang="0">
                      <a:pos x="1156" y="553"/>
                    </a:cxn>
                    <a:cxn ang="0">
                      <a:pos x="1478" y="36"/>
                    </a:cxn>
                    <a:cxn ang="0">
                      <a:pos x="1800" y="553"/>
                    </a:cxn>
                    <a:cxn ang="0">
                      <a:pos x="2132" y="36"/>
                    </a:cxn>
                    <a:cxn ang="0">
                      <a:pos x="2464" y="553"/>
                    </a:cxn>
                    <a:cxn ang="0">
                      <a:pos x="2796" y="36"/>
                    </a:cxn>
                    <a:cxn ang="0">
                      <a:pos x="3128" y="553"/>
                    </a:cxn>
                    <a:cxn ang="0">
                      <a:pos x="3460" y="36"/>
                    </a:cxn>
                    <a:cxn ang="0">
                      <a:pos x="3782" y="553"/>
                    </a:cxn>
                    <a:cxn ang="0">
                      <a:pos x="4104" y="36"/>
                    </a:cxn>
                    <a:cxn ang="0">
                      <a:pos x="4446" y="553"/>
                    </a:cxn>
                    <a:cxn ang="0">
                      <a:pos x="4759" y="36"/>
                    </a:cxn>
                    <a:cxn ang="0">
                      <a:pos x="5071" y="544"/>
                    </a:cxn>
                    <a:cxn ang="0">
                      <a:pos x="5237" y="309"/>
                    </a:cxn>
                  </a:cxnLst>
                  <a:rect l="0" t="0" r="r" b="b"/>
                  <a:pathLst>
                    <a:path w="5237" h="589">
                      <a:moveTo>
                        <a:pt x="0" y="278"/>
                      </a:moveTo>
                      <a:cubicBezTo>
                        <a:pt x="32" y="239"/>
                        <a:pt x="108" y="0"/>
                        <a:pt x="190" y="46"/>
                      </a:cubicBezTo>
                      <a:cubicBezTo>
                        <a:pt x="272" y="92"/>
                        <a:pt x="386" y="556"/>
                        <a:pt x="492" y="554"/>
                      </a:cubicBezTo>
                      <a:cubicBezTo>
                        <a:pt x="598" y="552"/>
                        <a:pt x="713" y="36"/>
                        <a:pt x="824" y="36"/>
                      </a:cubicBezTo>
                      <a:cubicBezTo>
                        <a:pt x="935" y="36"/>
                        <a:pt x="1047" y="553"/>
                        <a:pt x="1156" y="553"/>
                      </a:cubicBezTo>
                      <a:cubicBezTo>
                        <a:pt x="1265" y="553"/>
                        <a:pt x="1371" y="36"/>
                        <a:pt x="1478" y="36"/>
                      </a:cubicBezTo>
                      <a:cubicBezTo>
                        <a:pt x="1585" y="36"/>
                        <a:pt x="1691" y="553"/>
                        <a:pt x="1800" y="553"/>
                      </a:cubicBezTo>
                      <a:cubicBezTo>
                        <a:pt x="1909" y="553"/>
                        <a:pt x="2021" y="36"/>
                        <a:pt x="2132" y="36"/>
                      </a:cubicBezTo>
                      <a:cubicBezTo>
                        <a:pt x="2243" y="36"/>
                        <a:pt x="2353" y="553"/>
                        <a:pt x="2464" y="553"/>
                      </a:cubicBezTo>
                      <a:cubicBezTo>
                        <a:pt x="2575" y="553"/>
                        <a:pt x="2685" y="36"/>
                        <a:pt x="2796" y="36"/>
                      </a:cubicBezTo>
                      <a:cubicBezTo>
                        <a:pt x="2907" y="36"/>
                        <a:pt x="3017" y="553"/>
                        <a:pt x="3128" y="553"/>
                      </a:cubicBezTo>
                      <a:cubicBezTo>
                        <a:pt x="3239" y="553"/>
                        <a:pt x="3351" y="36"/>
                        <a:pt x="3460" y="36"/>
                      </a:cubicBezTo>
                      <a:cubicBezTo>
                        <a:pt x="3569" y="36"/>
                        <a:pt x="3675" y="553"/>
                        <a:pt x="3782" y="553"/>
                      </a:cubicBezTo>
                      <a:cubicBezTo>
                        <a:pt x="3889" y="553"/>
                        <a:pt x="3993" y="36"/>
                        <a:pt x="4104" y="36"/>
                      </a:cubicBezTo>
                      <a:cubicBezTo>
                        <a:pt x="4215" y="36"/>
                        <a:pt x="4337" y="553"/>
                        <a:pt x="4446" y="553"/>
                      </a:cubicBezTo>
                      <a:cubicBezTo>
                        <a:pt x="4555" y="553"/>
                        <a:pt x="4655" y="37"/>
                        <a:pt x="4759" y="36"/>
                      </a:cubicBezTo>
                      <a:cubicBezTo>
                        <a:pt x="4863" y="35"/>
                        <a:pt x="4991" y="499"/>
                        <a:pt x="5071" y="544"/>
                      </a:cubicBezTo>
                      <a:cubicBezTo>
                        <a:pt x="5151" y="589"/>
                        <a:pt x="5203" y="358"/>
                        <a:pt x="5237" y="309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754" y="2679"/>
              <a:ext cx="302" cy="393"/>
              <a:chOff x="2628" y="2812"/>
              <a:chExt cx="302" cy="393"/>
            </a:xfrm>
          </p:grpSpPr>
          <p:sp>
            <p:nvSpPr>
              <p:cNvPr id="321548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2628" y="2812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1200" dirty="0" err="1">
                    <a:ea typeface="宋体" pitchFamily="2" charset="-122"/>
                  </a:rPr>
                  <a:t>E</a:t>
                </a:r>
                <a:r>
                  <a:rPr kumimoji="1" lang="en-US" altLang="zh-CN" sz="1200" baseline="-25000" dirty="0" err="1">
                    <a:ea typeface="宋体" pitchFamily="2" charset="-122"/>
                  </a:rPr>
                  <a:t>trans</a:t>
                </a:r>
                <a:endParaRPr kumimoji="1" lang="en-US" altLang="zh-CN" sz="1200" dirty="0">
                  <a:ea typeface="宋体" pitchFamily="2" charset="-122"/>
                </a:endParaRPr>
              </a:p>
            </p:txBody>
          </p:sp>
          <p:sp>
            <p:nvSpPr>
              <p:cNvPr id="321549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2634" y="3032"/>
                <a:ext cx="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1200">
                    <a:ea typeface="宋体" pitchFamily="2" charset="-122"/>
                  </a:rPr>
                  <a:t>E</a:t>
                </a:r>
                <a:r>
                  <a:rPr kumimoji="1" lang="en-US" altLang="zh-CN" sz="1200" baseline="-25000">
                    <a:ea typeface="宋体" pitchFamily="2" charset="-122"/>
                  </a:rPr>
                  <a:t>ad</a:t>
                </a:r>
                <a:endParaRPr kumimoji="1" lang="en-US" altLang="zh-CN" sz="1200">
                  <a:ea typeface="宋体" pitchFamily="2" charset="-122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87375" y="903288"/>
            <a:ext cx="3908425" cy="4100512"/>
            <a:chOff x="2866" y="960"/>
            <a:chExt cx="2462" cy="2583"/>
          </a:xfrm>
        </p:grpSpPr>
        <p:sp>
          <p:nvSpPr>
            <p:cNvPr id="321551" name="Text Box 15"/>
            <p:cNvSpPr txBox="1">
              <a:spLocks noChangeArrowheads="1"/>
            </p:cNvSpPr>
            <p:nvPr/>
          </p:nvSpPr>
          <p:spPr bwMode="auto">
            <a:xfrm>
              <a:off x="3360" y="960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AE1E1E"/>
                  </a:solidFill>
                  <a:latin typeface="Gill Sans MT" pitchFamily="34" charset="0"/>
                </a:rPr>
                <a:t>Kinetic limit</a:t>
              </a:r>
            </a:p>
          </p:txBody>
        </p:sp>
        <p:sp>
          <p:nvSpPr>
            <p:cNvPr id="321552" name="Text Box 16"/>
            <p:cNvSpPr txBox="1">
              <a:spLocks noChangeArrowheads="1"/>
            </p:cNvSpPr>
            <p:nvPr/>
          </p:nvSpPr>
          <p:spPr bwMode="auto">
            <a:xfrm>
              <a:off x="3024" y="3312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604D48"/>
                  </a:solidFill>
                  <a:latin typeface="Gill Sans MT" pitchFamily="34" charset="0"/>
                </a:rPr>
                <a:t>Nucleation in region of fast diffusion</a:t>
              </a:r>
            </a:p>
          </p:txBody>
        </p:sp>
        <p:grpSp>
          <p:nvGrpSpPr>
            <p:cNvPr id="7" name="Group 17"/>
            <p:cNvGrpSpPr>
              <a:grpSpLocks noChangeAspect="1"/>
            </p:cNvGrpSpPr>
            <p:nvPr/>
          </p:nvGrpSpPr>
          <p:grpSpPr bwMode="auto">
            <a:xfrm>
              <a:off x="3142" y="1440"/>
              <a:ext cx="1226" cy="1577"/>
              <a:chOff x="3504" y="768"/>
              <a:chExt cx="1872" cy="2409"/>
            </a:xfrm>
          </p:grpSpPr>
          <p:grpSp>
            <p:nvGrpSpPr>
              <p:cNvPr id="8" name="Group 18"/>
              <p:cNvGrpSpPr>
                <a:grpSpLocks noChangeAspect="1"/>
              </p:cNvGrpSpPr>
              <p:nvPr/>
            </p:nvGrpSpPr>
            <p:grpSpPr bwMode="auto">
              <a:xfrm>
                <a:off x="3504" y="2688"/>
                <a:ext cx="1872" cy="489"/>
                <a:chOff x="240" y="169"/>
                <a:chExt cx="5328" cy="948"/>
              </a:xfrm>
            </p:grpSpPr>
            <p:sp>
              <p:nvSpPr>
                <p:cNvPr id="321555" name="Freeform 19"/>
                <p:cNvSpPr>
                  <a:spLocks noChangeAspect="1"/>
                </p:cNvSpPr>
                <p:nvPr/>
              </p:nvSpPr>
              <p:spPr bwMode="auto">
                <a:xfrm>
                  <a:off x="244" y="1107"/>
                  <a:ext cx="5324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24" y="10"/>
                    </a:cxn>
                  </a:cxnLst>
                  <a:rect l="0" t="0" r="r" b="b"/>
                  <a:pathLst>
                    <a:path w="5324" h="10">
                      <a:moveTo>
                        <a:pt x="0" y="0"/>
                      </a:moveTo>
                      <a:lnTo>
                        <a:pt x="5324" y="1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56" name="Freeform 20"/>
                <p:cNvSpPr>
                  <a:spLocks noChangeAspect="1"/>
                </p:cNvSpPr>
                <p:nvPr/>
              </p:nvSpPr>
              <p:spPr bwMode="auto">
                <a:xfrm>
                  <a:off x="240" y="169"/>
                  <a:ext cx="5237" cy="589"/>
                </a:xfrm>
                <a:custGeom>
                  <a:avLst/>
                  <a:gdLst/>
                  <a:ahLst/>
                  <a:cxnLst>
                    <a:cxn ang="0">
                      <a:pos x="0" y="278"/>
                    </a:cxn>
                    <a:cxn ang="0">
                      <a:pos x="190" y="46"/>
                    </a:cxn>
                    <a:cxn ang="0">
                      <a:pos x="492" y="554"/>
                    </a:cxn>
                    <a:cxn ang="0">
                      <a:pos x="824" y="36"/>
                    </a:cxn>
                    <a:cxn ang="0">
                      <a:pos x="1156" y="553"/>
                    </a:cxn>
                    <a:cxn ang="0">
                      <a:pos x="1478" y="36"/>
                    </a:cxn>
                    <a:cxn ang="0">
                      <a:pos x="1800" y="553"/>
                    </a:cxn>
                    <a:cxn ang="0">
                      <a:pos x="2132" y="36"/>
                    </a:cxn>
                    <a:cxn ang="0">
                      <a:pos x="2464" y="553"/>
                    </a:cxn>
                    <a:cxn ang="0">
                      <a:pos x="2796" y="36"/>
                    </a:cxn>
                    <a:cxn ang="0">
                      <a:pos x="3128" y="553"/>
                    </a:cxn>
                    <a:cxn ang="0">
                      <a:pos x="3460" y="36"/>
                    </a:cxn>
                    <a:cxn ang="0">
                      <a:pos x="3782" y="553"/>
                    </a:cxn>
                    <a:cxn ang="0">
                      <a:pos x="4104" y="36"/>
                    </a:cxn>
                    <a:cxn ang="0">
                      <a:pos x="4446" y="553"/>
                    </a:cxn>
                    <a:cxn ang="0">
                      <a:pos x="4759" y="36"/>
                    </a:cxn>
                    <a:cxn ang="0">
                      <a:pos x="5071" y="544"/>
                    </a:cxn>
                    <a:cxn ang="0">
                      <a:pos x="5237" y="309"/>
                    </a:cxn>
                  </a:cxnLst>
                  <a:rect l="0" t="0" r="r" b="b"/>
                  <a:pathLst>
                    <a:path w="5237" h="589">
                      <a:moveTo>
                        <a:pt x="0" y="278"/>
                      </a:moveTo>
                      <a:cubicBezTo>
                        <a:pt x="32" y="239"/>
                        <a:pt x="108" y="0"/>
                        <a:pt x="190" y="46"/>
                      </a:cubicBezTo>
                      <a:cubicBezTo>
                        <a:pt x="272" y="92"/>
                        <a:pt x="386" y="556"/>
                        <a:pt x="492" y="554"/>
                      </a:cubicBezTo>
                      <a:cubicBezTo>
                        <a:pt x="598" y="552"/>
                        <a:pt x="713" y="36"/>
                        <a:pt x="824" y="36"/>
                      </a:cubicBezTo>
                      <a:cubicBezTo>
                        <a:pt x="935" y="36"/>
                        <a:pt x="1047" y="553"/>
                        <a:pt x="1156" y="553"/>
                      </a:cubicBezTo>
                      <a:cubicBezTo>
                        <a:pt x="1265" y="553"/>
                        <a:pt x="1371" y="36"/>
                        <a:pt x="1478" y="36"/>
                      </a:cubicBezTo>
                      <a:cubicBezTo>
                        <a:pt x="1585" y="36"/>
                        <a:pt x="1691" y="553"/>
                        <a:pt x="1800" y="553"/>
                      </a:cubicBezTo>
                      <a:cubicBezTo>
                        <a:pt x="1909" y="553"/>
                        <a:pt x="2021" y="36"/>
                        <a:pt x="2132" y="36"/>
                      </a:cubicBezTo>
                      <a:cubicBezTo>
                        <a:pt x="2243" y="36"/>
                        <a:pt x="2353" y="553"/>
                        <a:pt x="2464" y="553"/>
                      </a:cubicBezTo>
                      <a:cubicBezTo>
                        <a:pt x="2575" y="553"/>
                        <a:pt x="2685" y="36"/>
                        <a:pt x="2796" y="36"/>
                      </a:cubicBezTo>
                      <a:cubicBezTo>
                        <a:pt x="2907" y="36"/>
                        <a:pt x="3017" y="553"/>
                        <a:pt x="3128" y="553"/>
                      </a:cubicBezTo>
                      <a:cubicBezTo>
                        <a:pt x="3239" y="553"/>
                        <a:pt x="3351" y="36"/>
                        <a:pt x="3460" y="36"/>
                      </a:cubicBezTo>
                      <a:cubicBezTo>
                        <a:pt x="3569" y="36"/>
                        <a:pt x="3675" y="553"/>
                        <a:pt x="3782" y="553"/>
                      </a:cubicBezTo>
                      <a:cubicBezTo>
                        <a:pt x="3889" y="553"/>
                        <a:pt x="3993" y="36"/>
                        <a:pt x="4104" y="36"/>
                      </a:cubicBezTo>
                      <a:cubicBezTo>
                        <a:pt x="4215" y="36"/>
                        <a:pt x="4337" y="553"/>
                        <a:pt x="4446" y="553"/>
                      </a:cubicBezTo>
                      <a:cubicBezTo>
                        <a:pt x="4555" y="553"/>
                        <a:pt x="4655" y="37"/>
                        <a:pt x="4759" y="36"/>
                      </a:cubicBezTo>
                      <a:cubicBezTo>
                        <a:pt x="4863" y="35"/>
                        <a:pt x="4991" y="499"/>
                        <a:pt x="5071" y="544"/>
                      </a:cubicBezTo>
                      <a:cubicBezTo>
                        <a:pt x="5151" y="589"/>
                        <a:pt x="5203" y="358"/>
                        <a:pt x="5237" y="309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21557" name="Object 21"/>
              <p:cNvGraphicFramePr>
                <a:graphicFrameLocks noChangeAspect="1"/>
              </p:cNvGraphicFramePr>
              <p:nvPr/>
            </p:nvGraphicFramePr>
            <p:xfrm>
              <a:off x="3504" y="768"/>
              <a:ext cx="1871" cy="1871"/>
            </p:xfrm>
            <a:graphic>
              <a:graphicData uri="http://schemas.openxmlformats.org/presentationml/2006/ole">
                <p:oleObj spid="_x0000_s431107" name="Bitmap Image" r:id="rId4" imgW="2857899" imgH="2847619" progId="PBrush">
                  <p:embed/>
                </p:oleObj>
              </a:graphicData>
            </a:graphic>
          </p:graphicFrame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866" y="2688"/>
              <a:ext cx="302" cy="393"/>
              <a:chOff x="2628" y="2812"/>
              <a:chExt cx="302" cy="393"/>
            </a:xfrm>
          </p:grpSpPr>
          <p:sp>
            <p:nvSpPr>
              <p:cNvPr id="321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2628" y="2812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1200">
                    <a:ea typeface="宋体" pitchFamily="2" charset="-122"/>
                  </a:rPr>
                  <a:t>E</a:t>
                </a:r>
                <a:r>
                  <a:rPr kumimoji="1" lang="en-US" altLang="zh-CN" sz="1200" baseline="-25000">
                    <a:ea typeface="宋体" pitchFamily="2" charset="-122"/>
                  </a:rPr>
                  <a:t>trans</a:t>
                </a:r>
                <a:endParaRPr kumimoji="1" lang="en-US" altLang="zh-CN" sz="1200">
                  <a:ea typeface="宋体" pitchFamily="2" charset="-122"/>
                </a:endParaRPr>
              </a:p>
            </p:txBody>
          </p:sp>
          <p:sp>
            <p:nvSpPr>
              <p:cNvPr id="321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2634" y="3032"/>
                <a:ext cx="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1200">
                    <a:ea typeface="宋体" pitchFamily="2" charset="-122"/>
                  </a:rPr>
                  <a:t>E</a:t>
                </a:r>
                <a:r>
                  <a:rPr kumimoji="1" lang="en-US" altLang="zh-CN" sz="1200" baseline="-25000">
                    <a:ea typeface="宋体" pitchFamily="2" charset="-122"/>
                  </a:rPr>
                  <a:t>ad</a:t>
                </a:r>
                <a:endParaRPr kumimoji="1" lang="en-US" altLang="zh-CN" sz="1200">
                  <a:ea typeface="宋体" pitchFamily="2" charset="-122"/>
                </a:endParaRPr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068638" y="5867400"/>
            <a:ext cx="3040062" cy="403225"/>
            <a:chOff x="1646" y="3826"/>
            <a:chExt cx="1915" cy="254"/>
          </a:xfrm>
        </p:grpSpPr>
        <p:graphicFrame>
          <p:nvGraphicFramePr>
            <p:cNvPr id="321562" name="Object 26"/>
            <p:cNvGraphicFramePr>
              <a:graphicFrameLocks noChangeAspect="1"/>
            </p:cNvGraphicFramePr>
            <p:nvPr/>
          </p:nvGraphicFramePr>
          <p:xfrm>
            <a:off x="2895" y="3826"/>
            <a:ext cx="666" cy="254"/>
          </p:xfrm>
          <a:graphic>
            <a:graphicData uri="http://schemas.openxmlformats.org/presentationml/2006/ole">
              <p:oleObj spid="_x0000_s431106" name="Equation" r:id="rId5" imgW="596880" imgH="228600" progId="Equation.3">
                <p:embed/>
              </p:oleObj>
            </a:graphicData>
          </a:graphic>
        </p:graphicFrame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1646" y="3826"/>
              <a:ext cx="1269" cy="250"/>
            </a:xfrm>
            <a:prstGeom prst="rect">
              <a:avLst/>
            </a:prstGeom>
            <a:solidFill>
              <a:srgbClr val="FFFF9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Gill Sans MT" pitchFamily="34" charset="0"/>
                </a:rPr>
                <a:t>Nucleation rate ~</a:t>
              </a:r>
            </a:p>
          </p:txBody>
        </p:sp>
      </p:grpSp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solidFill>
                  <a:schemeClr val="bg1"/>
                </a:solidFill>
                <a:latin typeface="Gill Sans MT" pitchFamily="34" charset="0"/>
              </a:rPr>
              <a:t>Variation of adsorption and transition </a:t>
            </a:r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energy (no strain yet)</a:t>
            </a:r>
            <a:endParaRPr lang="en-US" sz="28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 by Cleaved Edge Overgrowth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40" name="Oval 39"/>
          <p:cNvSpPr/>
          <p:nvPr/>
        </p:nvSpPr>
        <p:spPr>
          <a:xfrm>
            <a:off x="6659563" y="4686300"/>
            <a:ext cx="214312" cy="357188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3" name="Oval 42"/>
          <p:cNvSpPr/>
          <p:nvPr/>
        </p:nvSpPr>
        <p:spPr>
          <a:xfrm>
            <a:off x="4730750" y="4614863"/>
            <a:ext cx="285750" cy="21431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4" name="Oval 43"/>
          <p:cNvSpPr/>
          <p:nvPr/>
        </p:nvSpPr>
        <p:spPr>
          <a:xfrm>
            <a:off x="4945063" y="5114925"/>
            <a:ext cx="285750" cy="428625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Oval 44"/>
          <p:cNvSpPr/>
          <p:nvPr/>
        </p:nvSpPr>
        <p:spPr>
          <a:xfrm>
            <a:off x="5445125" y="4114800"/>
            <a:ext cx="285750" cy="357188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Oval 45"/>
          <p:cNvSpPr/>
          <p:nvPr/>
        </p:nvSpPr>
        <p:spPr>
          <a:xfrm>
            <a:off x="5445125" y="4471988"/>
            <a:ext cx="285750" cy="357187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Oval 38"/>
          <p:cNvSpPr/>
          <p:nvPr/>
        </p:nvSpPr>
        <p:spPr>
          <a:xfrm>
            <a:off x="3730625" y="5643563"/>
            <a:ext cx="357188" cy="40005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7730" name="Text Box 50"/>
          <p:cNvSpPr txBox="1">
            <a:spLocks noChangeArrowheads="1"/>
          </p:cNvSpPr>
          <p:nvPr/>
        </p:nvSpPr>
        <p:spPr bwMode="auto">
          <a:xfrm>
            <a:off x="190500" y="723900"/>
            <a:ext cx="400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7E81E8"/>
                </a:solidFill>
                <a:latin typeface="Gill Sans MT" pitchFamily="34" charset="0"/>
              </a:rPr>
              <a:t>Work of E. </a:t>
            </a:r>
            <a:r>
              <a:rPr lang="en-US" sz="1600" dirty="0" err="1">
                <a:solidFill>
                  <a:srgbClr val="7E81E8"/>
                </a:solidFill>
                <a:latin typeface="Gill Sans MT" pitchFamily="34" charset="0"/>
              </a:rPr>
              <a:t>Uccelli</a:t>
            </a:r>
            <a:r>
              <a:rPr lang="en-US" sz="1600" dirty="0">
                <a:solidFill>
                  <a:srgbClr val="7E81E8"/>
                </a:solidFill>
                <a:latin typeface="Gill Sans MT" pitchFamily="34" charset="0"/>
              </a:rPr>
              <a:t>, G. </a:t>
            </a:r>
            <a:r>
              <a:rPr lang="en-US" sz="1600" dirty="0" err="1">
                <a:solidFill>
                  <a:srgbClr val="7E81E8"/>
                </a:solidFill>
                <a:latin typeface="Gill Sans MT" pitchFamily="34" charset="0"/>
              </a:rPr>
              <a:t>Abstreiter</a:t>
            </a:r>
            <a:r>
              <a:rPr lang="en-US" sz="1600" dirty="0">
                <a:solidFill>
                  <a:srgbClr val="7E81E8"/>
                </a:solidFill>
                <a:latin typeface="Gill Sans MT" pitchFamily="34" charset="0"/>
              </a:rPr>
              <a:t>, et al.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12700" y="1808163"/>
            <a:ext cx="9121775" cy="3182937"/>
            <a:chOff x="12700" y="931863"/>
            <a:chExt cx="9121775" cy="3182937"/>
          </a:xfrm>
        </p:grpSpPr>
        <p:pic>
          <p:nvPicPr>
            <p:cNvPr id="3276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675" y="1470025"/>
              <a:ext cx="2714625" cy="157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6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9288" y="1470025"/>
              <a:ext cx="2074862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6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0600" y="1470025"/>
              <a:ext cx="2705100" cy="100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Oval 36"/>
            <p:cNvSpPr/>
            <p:nvPr/>
          </p:nvSpPr>
          <p:spPr>
            <a:xfrm>
              <a:off x="5445125" y="3614738"/>
              <a:ext cx="285750" cy="2857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8" name="Oval 37"/>
            <p:cNvSpPr/>
            <p:nvPr/>
          </p:nvSpPr>
          <p:spPr>
            <a:xfrm>
              <a:off x="5445125" y="3829050"/>
              <a:ext cx="285750" cy="2857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1" name="Oval 40"/>
            <p:cNvSpPr/>
            <p:nvPr/>
          </p:nvSpPr>
          <p:spPr>
            <a:xfrm>
              <a:off x="4945063" y="3614738"/>
              <a:ext cx="285750" cy="2857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7" name="Oval 46"/>
            <p:cNvSpPr/>
            <p:nvPr/>
          </p:nvSpPr>
          <p:spPr>
            <a:xfrm>
              <a:off x="5195888" y="3400425"/>
              <a:ext cx="250825" cy="35718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27721" name="Text Box 41"/>
            <p:cNvSpPr txBox="1">
              <a:spLocks noChangeArrowheads="1"/>
            </p:cNvSpPr>
            <p:nvPr/>
          </p:nvSpPr>
          <p:spPr bwMode="auto">
            <a:xfrm>
              <a:off x="12700" y="931863"/>
              <a:ext cx="91217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604D48"/>
                  </a:solidFill>
                  <a:latin typeface="Gill Sans MT" pitchFamily="34" charset="0"/>
                </a:rPr>
                <a:t>Grow </a:t>
              </a:r>
              <a:r>
                <a:rPr lang="en-US" dirty="0" err="1">
                  <a:solidFill>
                    <a:srgbClr val="604D48"/>
                  </a:solidFill>
                  <a:latin typeface="Gill Sans MT" pitchFamily="34" charset="0"/>
                </a:rPr>
                <a:t>AlAs</a:t>
              </a:r>
              <a:r>
                <a:rPr lang="en-US" dirty="0">
                  <a:solidFill>
                    <a:srgbClr val="604D48"/>
                  </a:solidFill>
                  <a:latin typeface="Gill Sans MT" pitchFamily="34" charset="0"/>
                </a:rPr>
                <a:t>/</a:t>
              </a:r>
              <a:r>
                <a:rPr lang="en-US" dirty="0" err="1">
                  <a:solidFill>
                    <a:srgbClr val="604D48"/>
                  </a:solidFill>
                  <a:latin typeface="Gill Sans MT" pitchFamily="34" charset="0"/>
                </a:rPr>
                <a:t>GaAs</a:t>
              </a:r>
              <a:r>
                <a:rPr lang="en-US" dirty="0">
                  <a:solidFill>
                    <a:srgbClr val="604D48"/>
                  </a:solidFill>
                  <a:latin typeface="Gill Sans MT" pitchFamily="34" charset="0"/>
                </a:rPr>
                <a:t> </a:t>
              </a:r>
              <a:r>
                <a:rPr lang="en-US" dirty="0" err="1">
                  <a:solidFill>
                    <a:srgbClr val="604D48"/>
                  </a:solidFill>
                  <a:latin typeface="Gill Sans MT" pitchFamily="34" charset="0"/>
                </a:rPr>
                <a:t>superlattice</a:t>
              </a:r>
              <a:r>
                <a:rPr lang="en-US" dirty="0">
                  <a:solidFill>
                    <a:srgbClr val="604D48"/>
                  </a:solidFill>
                  <a:latin typeface="Gill Sans MT" pitchFamily="34" charset="0"/>
                </a:rPr>
                <a:t>          Cleave and rotate          Grow </a:t>
              </a:r>
              <a:r>
                <a:rPr lang="en-US" dirty="0" err="1">
                  <a:solidFill>
                    <a:srgbClr val="604D48"/>
                  </a:solidFill>
                  <a:latin typeface="Gill Sans MT" pitchFamily="34" charset="0"/>
                </a:rPr>
                <a:t>InAs</a:t>
              </a:r>
              <a:r>
                <a:rPr lang="en-US" dirty="0">
                  <a:solidFill>
                    <a:srgbClr val="604D48"/>
                  </a:solidFill>
                  <a:latin typeface="Gill Sans MT" pitchFamily="34" charset="0"/>
                </a:rPr>
                <a:t> quantum dots</a:t>
              </a:r>
            </a:p>
          </p:txBody>
        </p:sp>
        <p:sp>
          <p:nvSpPr>
            <p:cNvPr id="327723" name="Text Box 43"/>
            <p:cNvSpPr txBox="1">
              <a:spLocks noChangeArrowheads="1"/>
            </p:cNvSpPr>
            <p:nvPr/>
          </p:nvSpPr>
          <p:spPr bwMode="auto">
            <a:xfrm>
              <a:off x="5824538" y="2638425"/>
              <a:ext cx="31257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AE1E1E"/>
                  </a:solidFill>
                  <a:latin typeface="Gill Sans MT" pitchFamily="34" charset="0"/>
                </a:rPr>
                <a:t>Quantum dots grow on top of the </a:t>
              </a:r>
              <a:r>
                <a:rPr lang="en-US" dirty="0" err="1">
                  <a:solidFill>
                    <a:srgbClr val="AE1E1E"/>
                  </a:solidFill>
                  <a:latin typeface="Gill Sans MT" pitchFamily="34" charset="0"/>
                </a:rPr>
                <a:t>AlAs</a:t>
              </a:r>
              <a:r>
                <a:rPr lang="en-US" dirty="0">
                  <a:solidFill>
                    <a:srgbClr val="AE1E1E"/>
                  </a:solidFill>
                  <a:latin typeface="Gill Sans MT" pitchFamily="34" charset="0"/>
                </a:rPr>
                <a:t> stripes</a:t>
              </a:r>
            </a:p>
          </p:txBody>
        </p:sp>
        <p:sp>
          <p:nvSpPr>
            <p:cNvPr id="327731" name="Line 51"/>
            <p:cNvSpPr>
              <a:spLocks noChangeShapeType="1"/>
            </p:cNvSpPr>
            <p:nvPr/>
          </p:nvSpPr>
          <p:spPr bwMode="auto">
            <a:xfrm>
              <a:off x="3343275" y="1163638"/>
              <a:ext cx="498475" cy="0"/>
            </a:xfrm>
            <a:prstGeom prst="line">
              <a:avLst/>
            </a:prstGeom>
            <a:noFill/>
            <a:ln w="38100">
              <a:solidFill>
                <a:srgbClr val="604D4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32" name="Line 52"/>
            <p:cNvSpPr>
              <a:spLocks noChangeShapeType="1"/>
            </p:cNvSpPr>
            <p:nvPr/>
          </p:nvSpPr>
          <p:spPr bwMode="auto">
            <a:xfrm>
              <a:off x="5800725" y="1163638"/>
              <a:ext cx="538163" cy="0"/>
            </a:xfrm>
            <a:prstGeom prst="line">
              <a:avLst/>
            </a:prstGeom>
            <a:noFill/>
            <a:ln w="38100">
              <a:solidFill>
                <a:srgbClr val="604D4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40499" y="4686300"/>
            <a:ext cx="878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Hypothesis: Variations of the PES between </a:t>
            </a:r>
            <a:r>
              <a:rPr lang="en-US" dirty="0" err="1" smtClean="0">
                <a:solidFill>
                  <a:srgbClr val="604D48"/>
                </a:solidFill>
                <a:latin typeface="Gill Sans MT" pitchFamily="34" charset="0"/>
              </a:rPr>
              <a:t>AlAs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 and </a:t>
            </a:r>
            <a:r>
              <a:rPr lang="en-US" dirty="0" err="1" smtClean="0">
                <a:solidFill>
                  <a:srgbClr val="604D48"/>
                </a:solidFill>
                <a:latin typeface="Gill Sans MT" pitchFamily="34" charset="0"/>
              </a:rPr>
              <a:t>GaAs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 surface lead to ordering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We can test this with simulations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 by Cleaved Edge Overgrowth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41" name="Oval 40"/>
          <p:cNvSpPr/>
          <p:nvPr/>
        </p:nvSpPr>
        <p:spPr>
          <a:xfrm>
            <a:off x="4945063" y="3614738"/>
            <a:ext cx="285750" cy="28575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7" name="Oval 46"/>
          <p:cNvSpPr/>
          <p:nvPr/>
        </p:nvSpPr>
        <p:spPr>
          <a:xfrm>
            <a:off x="5195888" y="3400425"/>
            <a:ext cx="250825" cy="357188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562100"/>
            <a:ext cx="42708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/>
          <p:nvPr/>
        </p:nvGrpSpPr>
        <p:grpSpPr>
          <a:xfrm>
            <a:off x="609698" y="4471988"/>
            <a:ext cx="5121177" cy="1747837"/>
            <a:chOff x="609698" y="4471988"/>
            <a:chExt cx="5121177" cy="1747837"/>
          </a:xfrm>
        </p:grpSpPr>
        <p:sp>
          <p:nvSpPr>
            <p:cNvPr id="43" name="Oval 42"/>
            <p:cNvSpPr/>
            <p:nvPr/>
          </p:nvSpPr>
          <p:spPr>
            <a:xfrm>
              <a:off x="4730750" y="4614863"/>
              <a:ext cx="285750" cy="2143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4" name="Oval 43"/>
            <p:cNvSpPr/>
            <p:nvPr/>
          </p:nvSpPr>
          <p:spPr>
            <a:xfrm>
              <a:off x="4945063" y="5114925"/>
              <a:ext cx="285750" cy="4286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Oval 45"/>
            <p:cNvSpPr/>
            <p:nvPr/>
          </p:nvSpPr>
          <p:spPr>
            <a:xfrm>
              <a:off x="5445125" y="4471988"/>
              <a:ext cx="285750" cy="35718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>
            <a:xfrm>
              <a:off x="3730625" y="5643563"/>
              <a:ext cx="357188" cy="4000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pic>
          <p:nvPicPr>
            <p:cNvPr id="393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98" y="4800600"/>
              <a:ext cx="3848002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Arrow Connector 47"/>
            <p:cNvCxnSpPr>
              <a:stCxn id="46" idx="6"/>
              <a:endCxn id="393220" idx="3"/>
            </p:cNvCxnSpPr>
            <p:nvPr/>
          </p:nvCxnSpPr>
          <p:spPr bwMode="auto">
            <a:xfrm flipH="1">
              <a:off x="4457700" y="4650582"/>
              <a:ext cx="1273175" cy="8596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AE1E1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 rot="-2400000">
              <a:off x="4634925" y="4819916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AE1E1E"/>
                  </a:solidFill>
                  <a:latin typeface="Gill Sans MT" pitchFamily="34" charset="0"/>
                </a:rPr>
                <a:t>PES</a:t>
              </a:r>
              <a:endParaRPr lang="en-US" dirty="0">
                <a:solidFill>
                  <a:srgbClr val="AE1E1E"/>
                </a:solidFill>
                <a:latin typeface="Gill Sans MT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66700" y="952500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AE1E1E"/>
                </a:solidFill>
                <a:latin typeface="Gill Sans MT" pitchFamily="34" charset="0"/>
              </a:rPr>
              <a:t>Experimental Result</a:t>
            </a:r>
            <a:endParaRPr lang="en-US" dirty="0">
              <a:solidFill>
                <a:srgbClr val="AE1E1E"/>
              </a:solidFill>
              <a:latin typeface="Gill Sans MT" pitchFamily="34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5445125" y="990600"/>
            <a:ext cx="3051175" cy="4052888"/>
            <a:chOff x="5445125" y="990600"/>
            <a:chExt cx="3051175" cy="4052888"/>
          </a:xfrm>
        </p:grpSpPr>
        <p:sp>
          <p:nvSpPr>
            <p:cNvPr id="37" name="Oval 36"/>
            <p:cNvSpPr/>
            <p:nvPr/>
          </p:nvSpPr>
          <p:spPr>
            <a:xfrm>
              <a:off x="5445125" y="3614738"/>
              <a:ext cx="285750" cy="2857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8" name="Oval 37"/>
            <p:cNvSpPr/>
            <p:nvPr/>
          </p:nvSpPr>
          <p:spPr>
            <a:xfrm>
              <a:off x="5445125" y="3829050"/>
              <a:ext cx="285750" cy="2857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>
            <a:xfrm>
              <a:off x="6659563" y="4686300"/>
              <a:ext cx="214312" cy="35718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5" name="Oval 44"/>
            <p:cNvSpPr/>
            <p:nvPr/>
          </p:nvSpPr>
          <p:spPr>
            <a:xfrm>
              <a:off x="5445125" y="4114800"/>
              <a:ext cx="285750" cy="35718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pic>
          <p:nvPicPr>
            <p:cNvPr id="3932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23503"/>
            <a:stretch>
              <a:fillRect/>
            </a:stretch>
          </p:blipFill>
          <p:spPr bwMode="auto">
            <a:xfrm>
              <a:off x="5907405" y="1505902"/>
              <a:ext cx="2588895" cy="348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5981700" y="990600"/>
              <a:ext cx="13555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AE1E1E"/>
                  </a:solidFill>
                  <a:latin typeface="Gill Sans MT" pitchFamily="34" charset="0"/>
                </a:rPr>
                <a:t>Simulations</a:t>
              </a:r>
              <a:endParaRPr lang="en-US" dirty="0">
                <a:solidFill>
                  <a:srgbClr val="AE1E1E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5448301" y="5181599"/>
            <a:ext cx="3047999" cy="1066801"/>
            <a:chOff x="5448301" y="5181599"/>
            <a:chExt cx="3047999" cy="1066801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79548"/>
            <a:stretch>
              <a:fillRect/>
            </a:stretch>
          </p:blipFill>
          <p:spPr bwMode="auto">
            <a:xfrm>
              <a:off x="5907405" y="5257800"/>
              <a:ext cx="2588895" cy="930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52"/>
            <p:cNvSpPr/>
            <p:nvPr/>
          </p:nvSpPr>
          <p:spPr>
            <a:xfrm rot="-5400000">
              <a:off x="5176510" y="5453390"/>
              <a:ext cx="10668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AE1E1E"/>
                  </a:solidFill>
                  <a:latin typeface="Gill Sans MT" pitchFamily="34" charset="0"/>
                </a:rPr>
                <a:t>Nucleation rate</a:t>
              </a:r>
              <a:endParaRPr lang="en-US" sz="1400" dirty="0">
                <a:solidFill>
                  <a:srgbClr val="AE1E1E"/>
                </a:solidFill>
                <a:latin typeface="Gill Sans MT" pitchFamily="34" charset="0"/>
              </a:endParaRPr>
            </a:p>
          </p:txBody>
        </p:sp>
      </p:grp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76200" y="6214646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1600" dirty="0" smtClean="0">
                <a:solidFill>
                  <a:srgbClr val="7E81E8"/>
                </a:solidFill>
                <a:latin typeface="Gill Sans MT" pitchFamily="34" charset="0"/>
              </a:rPr>
              <a:t>X. B. Niu, E. Uccelli, A. Fontcuberta i Morral, and C. Ratsch, APL 95 (2009)</a:t>
            </a:r>
            <a:endParaRPr lang="en-US" sz="1600" dirty="0" smtClean="0">
              <a:solidFill>
                <a:srgbClr val="7E81E8"/>
              </a:solidFill>
              <a:latin typeface="Gill Sans MT" pitchFamily="34" charset="0"/>
            </a:endParaRPr>
          </a:p>
          <a:p>
            <a:pPr algn="l"/>
            <a:endParaRPr lang="en-US" sz="1600" dirty="0">
              <a:solidFill>
                <a:srgbClr val="7E81E8"/>
              </a:solidFill>
              <a:latin typeface="Gill Sans MT" pitchFamily="34" charset="0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8600"/>
            <a:ext cx="6019800" cy="2317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533400" y="5183188"/>
            <a:ext cx="677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  <a:cs typeface="Times New Roman" pitchFamily="18" charset="0"/>
              </a:rPr>
              <a:t> Minimize energy with respect to all displacements: </a:t>
            </a:r>
            <a:r>
              <a:rPr lang="en-US">
                <a:solidFill>
                  <a:srgbClr val="604D48"/>
                </a:solidFill>
                <a:latin typeface="Gill Sans MT" pitchFamily="34" charset="0"/>
                <a:sym typeface="Symbol" pitchFamily="18" charset="2"/>
              </a:rPr>
              <a:t></a:t>
            </a:r>
            <a:r>
              <a:rPr lang="en-US" baseline="-25000">
                <a:solidFill>
                  <a:srgbClr val="604D48"/>
                </a:solidFill>
                <a:latin typeface="Gill Sans MT" pitchFamily="34" charset="0"/>
                <a:sym typeface="Math C" pitchFamily="2" charset="2"/>
              </a:rPr>
              <a:t>u</a:t>
            </a:r>
            <a:r>
              <a:rPr lang="en-US">
                <a:solidFill>
                  <a:srgbClr val="604D48"/>
                </a:solidFill>
                <a:latin typeface="Gill Sans MT" pitchFamily="34" charset="0"/>
                <a:sym typeface="Math C" pitchFamily="2" charset="2"/>
              </a:rPr>
              <a:t> E [u] = 0</a:t>
            </a:r>
            <a:endParaRPr lang="en-US">
              <a:solidFill>
                <a:srgbClr val="604D48"/>
              </a:solidFill>
              <a:latin typeface="Gill Sans MT" pitchFamily="34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522288" y="3733800"/>
            <a:ext cx="744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This can be related to (and interpreted as) continuum energy density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17525" y="928688"/>
            <a:ext cx="7864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Our Model: Write down an atomistic energy density, that includes</a:t>
            </a:r>
          </a:p>
          <a:p>
            <a:pPr algn="l">
              <a:buFontTx/>
              <a:buChar char="•"/>
            </a:pPr>
            <a:endParaRPr lang="en-US">
              <a:solidFill>
                <a:srgbClr val="604D48"/>
              </a:solidFill>
              <a:latin typeface="Gill Sans MT" pitchFamily="34" charset="0"/>
            </a:endParaRPr>
          </a:p>
          <a:p>
            <a:pPr algn="l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   	Nearest neighbor springs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1524000"/>
            <a:ext cx="609600" cy="457200"/>
            <a:chOff x="3264" y="2064"/>
            <a:chExt cx="480" cy="384"/>
          </a:xfrm>
        </p:grpSpPr>
        <p:sp>
          <p:nvSpPr>
            <p:cNvPr id="361478" name="Line 6"/>
            <p:cNvSpPr>
              <a:spLocks noChangeShapeType="1"/>
            </p:cNvSpPr>
            <p:nvPr/>
          </p:nvSpPr>
          <p:spPr bwMode="auto">
            <a:xfrm>
              <a:off x="3264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79" name="Line 7"/>
            <p:cNvSpPr>
              <a:spLocks noChangeShapeType="1"/>
            </p:cNvSpPr>
            <p:nvPr/>
          </p:nvSpPr>
          <p:spPr bwMode="auto">
            <a:xfrm>
              <a:off x="3504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0" name="Line 8"/>
            <p:cNvSpPr>
              <a:spLocks noChangeShapeType="1"/>
            </p:cNvSpPr>
            <p:nvPr/>
          </p:nvSpPr>
          <p:spPr bwMode="auto">
            <a:xfrm>
              <a:off x="3504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1" name="Line 9"/>
            <p:cNvSpPr>
              <a:spLocks noChangeShapeType="1"/>
            </p:cNvSpPr>
            <p:nvPr/>
          </p:nvSpPr>
          <p:spPr bwMode="auto">
            <a:xfrm>
              <a:off x="3504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0" y="2286000"/>
            <a:ext cx="457200" cy="457200"/>
            <a:chOff x="4176" y="2064"/>
            <a:chExt cx="288" cy="288"/>
          </a:xfrm>
        </p:grpSpPr>
        <p:sp>
          <p:nvSpPr>
            <p:cNvPr id="361483" name="Line 11"/>
            <p:cNvSpPr>
              <a:spLocks noChangeShapeType="1"/>
            </p:cNvSpPr>
            <p:nvPr/>
          </p:nvSpPr>
          <p:spPr bwMode="auto">
            <a:xfrm flipV="1">
              <a:off x="4320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4" name="Line 12"/>
            <p:cNvSpPr>
              <a:spLocks noChangeShapeType="1"/>
            </p:cNvSpPr>
            <p:nvPr/>
          </p:nvSpPr>
          <p:spPr bwMode="auto">
            <a:xfrm flipH="1">
              <a:off x="4176" y="22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5" name="Line 13"/>
            <p:cNvSpPr>
              <a:spLocks noChangeShapeType="1"/>
            </p:cNvSpPr>
            <p:nvPr/>
          </p:nvSpPr>
          <p:spPr bwMode="auto">
            <a:xfrm>
              <a:off x="4320" y="22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6" name="Line 14"/>
            <p:cNvSpPr>
              <a:spLocks noChangeShapeType="1"/>
            </p:cNvSpPr>
            <p:nvPr/>
          </p:nvSpPr>
          <p:spPr bwMode="auto">
            <a:xfrm flipH="1" flipV="1">
              <a:off x="4176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3352800" y="2278063"/>
          <a:ext cx="5715000" cy="465137"/>
        </p:xfrm>
        <a:graphic>
          <a:graphicData uri="http://schemas.openxmlformats.org/presentationml/2006/ole">
            <p:oleObj spid="_x0000_s372738" name="Equation" r:id="rId3" imgW="3124080" imgH="253800" progId="Equation.3">
              <p:embed/>
            </p:oleObj>
          </a:graphicData>
        </a:graphic>
      </p:graphicFrame>
      <p:graphicFrame>
        <p:nvGraphicFramePr>
          <p:cNvPr id="361488" name="Object 16"/>
          <p:cNvGraphicFramePr>
            <a:graphicFrameLocks noChangeAspect="1"/>
          </p:cNvGraphicFramePr>
          <p:nvPr/>
        </p:nvGraphicFramePr>
        <p:xfrm>
          <a:off x="4495800" y="1524000"/>
          <a:ext cx="2044700" cy="487363"/>
        </p:xfrm>
        <a:graphic>
          <a:graphicData uri="http://schemas.openxmlformats.org/presentationml/2006/ole">
            <p:oleObj spid="_x0000_s372739" name="Equation" r:id="rId4" imgW="1117440" imgH="266400" progId="Equation.3">
              <p:embed/>
            </p:oleObj>
          </a:graphicData>
        </a:graphic>
      </p:graphicFrame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1295400" y="4343400"/>
          <a:ext cx="3927475" cy="487363"/>
        </p:xfrm>
        <a:graphic>
          <a:graphicData uri="http://schemas.openxmlformats.org/presentationml/2006/ole">
            <p:oleObj spid="_x0000_s372740" name="Equation" r:id="rId5" imgW="2145960" imgH="266400" progId="Equation.3">
              <p:embed/>
            </p:oleObj>
          </a:graphicData>
        </a:graphic>
      </p:graphicFrame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1466850" y="2286000"/>
            <a:ext cx="1860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Diagonal springs</a:t>
            </a:r>
          </a:p>
        </p:txBody>
      </p:sp>
      <p:sp>
        <p:nvSpPr>
          <p:cNvPr id="361491" name="Rectangle 19"/>
          <p:cNvSpPr>
            <a:spLocks noChangeArrowheads="1"/>
          </p:cNvSpPr>
          <p:nvPr/>
        </p:nvSpPr>
        <p:spPr bwMode="auto">
          <a:xfrm>
            <a:off x="533400" y="5715000"/>
            <a:ext cx="861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 The relevant microscopic parameters at every grid point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are then 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varied as a function of the local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strain, according to the strain dependence calculated by DFT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sp>
        <p:nvSpPr>
          <p:cNvPr id="361492" name="Rectangle 20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  <a:latin typeface="Gill Sans MT" pitchFamily="34" charset="0"/>
              </a:rPr>
              <a:t>Include Strain: Calculate Elastic Field at Every Timestep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ovie_ls_s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64614" y="1066800"/>
            <a:ext cx="3474286" cy="260571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Strain in the Simulation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3657600" y="685800"/>
            <a:ext cx="16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Morphologies</a:t>
            </a:r>
            <a:endParaRPr lang="en-US" dirty="0">
              <a:solidFill>
                <a:srgbClr val="604D48"/>
              </a:solidFill>
              <a:latin typeface="Gill Sans MT" pitchFamily="34" charset="0"/>
            </a:endParaRP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228600" y="3543300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Elastic energies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6550025" y="3527425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solidFill>
                  <a:srgbClr val="604D48"/>
                </a:solidFill>
                <a:latin typeface="Gill Sans MT" pitchFamily="34" charset="0"/>
              </a:rPr>
              <a:t>Adatom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 concentration</a:t>
            </a:r>
          </a:p>
        </p:txBody>
      </p:sp>
      <p:pic>
        <p:nvPicPr>
          <p:cNvPr id="14" name="movie_rho_s5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45814" y="3947485"/>
            <a:ext cx="3474286" cy="2605715"/>
          </a:xfrm>
          <a:prstGeom prst="rect">
            <a:avLst/>
          </a:prstGeom>
        </p:spPr>
      </p:pic>
      <p:pic>
        <p:nvPicPr>
          <p:cNvPr id="13" name="movie_en_s5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83314" y="3947485"/>
            <a:ext cx="3474286" cy="260571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6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Strain in the Simulation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39688" y="3467100"/>
            <a:ext cx="4019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AE1E1E"/>
                </a:solidFill>
                <a:latin typeface="Gill Sans MT" pitchFamily="34" charset="0"/>
              </a:rPr>
              <a:t>Bottom row: </a:t>
            </a:r>
            <a:r>
              <a:rPr lang="en-US" dirty="0" smtClean="0">
                <a:solidFill>
                  <a:srgbClr val="AE1E1E"/>
                </a:solidFill>
                <a:latin typeface="Gill Sans MT" pitchFamily="34" charset="0"/>
              </a:rPr>
              <a:t>Compressive strain=5</a:t>
            </a:r>
            <a:r>
              <a:rPr lang="en-US" dirty="0">
                <a:solidFill>
                  <a:srgbClr val="AE1E1E"/>
                </a:solidFill>
                <a:latin typeface="Gill Sans MT" pitchFamily="34" charset="0"/>
              </a:rPr>
              <a:t>%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193675" y="688975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Morphologies</a:t>
            </a: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2190750" y="688975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Elastic energies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6569075" y="701675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Adatom concentration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77788" y="2916238"/>
            <a:ext cx="3611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AE1E1E"/>
                </a:solidFill>
                <a:latin typeface="Gill Sans MT" pitchFamily="34" charset="0"/>
              </a:rPr>
              <a:t>Top row: </a:t>
            </a:r>
            <a:r>
              <a:rPr lang="en-US" dirty="0" smtClean="0">
                <a:solidFill>
                  <a:srgbClr val="AE1E1E"/>
                </a:solidFill>
                <a:latin typeface="Gill Sans MT" pitchFamily="34" charset="0"/>
              </a:rPr>
              <a:t>Compressive strain=1</a:t>
            </a:r>
            <a:r>
              <a:rPr lang="en-US" dirty="0">
                <a:solidFill>
                  <a:srgbClr val="AE1E1E"/>
                </a:solidFill>
                <a:latin typeface="Gill Sans MT" pitchFamily="34" charset="0"/>
              </a:rPr>
              <a:t>%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4235450" y="701675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Detachment rate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61913" y="5810250"/>
            <a:ext cx="8926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With increasing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compressive strain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, islands become more regular,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because </a:t>
            </a:r>
            <a:r>
              <a:rPr lang="en-US" dirty="0" err="1" smtClean="0">
                <a:solidFill>
                  <a:srgbClr val="604D48"/>
                </a:solidFill>
                <a:latin typeface="Gill Sans MT" pitchFamily="34" charset="0"/>
              </a:rPr>
              <a:t>i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) 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small islands are more likely to break up, and </a:t>
            </a:r>
            <a:r>
              <a:rPr lang="en-US" dirty="0" smtClean="0">
                <a:solidFill>
                  <a:srgbClr val="604D48"/>
                </a:solidFill>
                <a:latin typeface="Gill Sans MT" pitchFamily="34" charset="0"/>
              </a:rPr>
              <a:t>ii) growth </a:t>
            </a:r>
            <a:r>
              <a:rPr lang="en-US" dirty="0">
                <a:solidFill>
                  <a:srgbClr val="604D48"/>
                </a:solidFill>
                <a:latin typeface="Gill Sans MT" pitchFamily="34" charset="0"/>
              </a:rPr>
              <a:t>of large islands slows down.</a:t>
            </a:r>
          </a:p>
        </p:txBody>
      </p:sp>
      <p:pic>
        <p:nvPicPr>
          <p:cNvPr id="365578" name="Picture 10" descr="pic_s1_ls"/>
          <p:cNvPicPr>
            <a:picLocks noChangeAspect="1" noChangeArrowheads="1"/>
          </p:cNvPicPr>
          <p:nvPr/>
        </p:nvPicPr>
        <p:blipFill>
          <a:blip r:embed="rId2" cstate="print"/>
          <a:srcRect l="5035" t="7642" r="31888" b="7881"/>
          <a:stretch>
            <a:fillRect/>
          </a:stretch>
        </p:blipFill>
        <p:spPr bwMode="auto">
          <a:xfrm>
            <a:off x="11113" y="1049338"/>
            <a:ext cx="2039937" cy="1920875"/>
          </a:xfrm>
          <a:prstGeom prst="rect">
            <a:avLst/>
          </a:prstGeom>
          <a:noFill/>
        </p:spPr>
      </p:pic>
      <p:pic>
        <p:nvPicPr>
          <p:cNvPr id="365579" name="Picture 11" descr="pic_s1_en"/>
          <p:cNvPicPr>
            <a:picLocks noChangeAspect="1" noChangeArrowheads="1"/>
          </p:cNvPicPr>
          <p:nvPr/>
        </p:nvPicPr>
        <p:blipFill>
          <a:blip r:embed="rId3" cstate="print"/>
          <a:srcRect l="3693" t="7164" r="25175" b="7881"/>
          <a:stretch>
            <a:fillRect/>
          </a:stretch>
        </p:blipFill>
        <p:spPr bwMode="auto">
          <a:xfrm>
            <a:off x="1990725" y="1052513"/>
            <a:ext cx="2295525" cy="1927225"/>
          </a:xfrm>
          <a:prstGeom prst="rect">
            <a:avLst/>
          </a:prstGeom>
          <a:noFill/>
        </p:spPr>
      </p:pic>
      <p:pic>
        <p:nvPicPr>
          <p:cNvPr id="365580" name="Picture 12" descr="pic_s5_ddet"/>
          <p:cNvPicPr>
            <a:picLocks noChangeAspect="1" noChangeArrowheads="1"/>
          </p:cNvPicPr>
          <p:nvPr/>
        </p:nvPicPr>
        <p:blipFill>
          <a:blip r:embed="rId4" cstate="print"/>
          <a:srcRect l="3693" t="5254" r="25175" b="7881"/>
          <a:stretch>
            <a:fillRect/>
          </a:stretch>
        </p:blipFill>
        <p:spPr bwMode="auto">
          <a:xfrm>
            <a:off x="4371975" y="1008063"/>
            <a:ext cx="2295525" cy="1970087"/>
          </a:xfrm>
          <a:prstGeom prst="rect">
            <a:avLst/>
          </a:prstGeom>
          <a:noFill/>
        </p:spPr>
      </p:pic>
      <p:pic>
        <p:nvPicPr>
          <p:cNvPr id="365581" name="Picture 13" descr="pic_s1_rho"/>
          <p:cNvPicPr>
            <a:picLocks noChangeAspect="1" noChangeArrowheads="1"/>
          </p:cNvPicPr>
          <p:nvPr/>
        </p:nvPicPr>
        <p:blipFill>
          <a:blip r:embed="rId5" cstate="print"/>
          <a:srcRect l="3693" t="5254" r="25175" b="7881"/>
          <a:stretch>
            <a:fillRect/>
          </a:stretch>
        </p:blipFill>
        <p:spPr bwMode="auto">
          <a:xfrm>
            <a:off x="6683375" y="1008063"/>
            <a:ext cx="2295525" cy="1970087"/>
          </a:xfrm>
          <a:prstGeom prst="rect">
            <a:avLst/>
          </a:prstGeom>
          <a:noFill/>
        </p:spPr>
      </p:pic>
      <p:pic>
        <p:nvPicPr>
          <p:cNvPr id="365582" name="Picture 14" descr="pic_s5_ls"/>
          <p:cNvPicPr>
            <a:picLocks noChangeAspect="1" noChangeArrowheads="1"/>
          </p:cNvPicPr>
          <p:nvPr/>
        </p:nvPicPr>
        <p:blipFill>
          <a:blip r:embed="rId6" cstate="print"/>
          <a:srcRect l="5035" t="5254" r="31888" b="7881"/>
          <a:stretch>
            <a:fillRect/>
          </a:stretch>
        </p:blipFill>
        <p:spPr bwMode="auto">
          <a:xfrm>
            <a:off x="1588" y="3811588"/>
            <a:ext cx="2035175" cy="1970087"/>
          </a:xfrm>
          <a:prstGeom prst="rect">
            <a:avLst/>
          </a:prstGeom>
          <a:noFill/>
        </p:spPr>
      </p:pic>
      <p:pic>
        <p:nvPicPr>
          <p:cNvPr id="365583" name="Picture 15" descr="pic_s1_ddet"/>
          <p:cNvPicPr>
            <a:picLocks noChangeAspect="1" noChangeArrowheads="1"/>
          </p:cNvPicPr>
          <p:nvPr/>
        </p:nvPicPr>
        <p:blipFill>
          <a:blip r:embed="rId7" cstate="print"/>
          <a:srcRect l="3741" t="5324" r="26189" b="7985"/>
          <a:stretch>
            <a:fillRect/>
          </a:stretch>
        </p:blipFill>
        <p:spPr bwMode="auto">
          <a:xfrm>
            <a:off x="4379913" y="3813175"/>
            <a:ext cx="2262187" cy="1966913"/>
          </a:xfrm>
          <a:prstGeom prst="rect">
            <a:avLst/>
          </a:prstGeom>
          <a:noFill/>
        </p:spPr>
      </p:pic>
      <p:pic>
        <p:nvPicPr>
          <p:cNvPr id="365584" name="Picture 16" descr="pic_s5_rho"/>
          <p:cNvPicPr>
            <a:picLocks noChangeAspect="1" noChangeArrowheads="1"/>
          </p:cNvPicPr>
          <p:nvPr/>
        </p:nvPicPr>
        <p:blipFill>
          <a:blip r:embed="rId8" cstate="print"/>
          <a:srcRect l="5371" t="5254" r="26183" b="7881"/>
          <a:stretch>
            <a:fillRect/>
          </a:stretch>
        </p:blipFill>
        <p:spPr bwMode="auto">
          <a:xfrm>
            <a:off x="6761163" y="3773488"/>
            <a:ext cx="2209800" cy="1970087"/>
          </a:xfrm>
          <a:prstGeom prst="rect">
            <a:avLst/>
          </a:prstGeom>
          <a:noFill/>
        </p:spPr>
      </p:pic>
      <p:pic>
        <p:nvPicPr>
          <p:cNvPr id="365585" name="Picture 17" descr="pic_s5_en"/>
          <p:cNvPicPr>
            <a:picLocks noChangeAspect="1" noChangeArrowheads="1"/>
          </p:cNvPicPr>
          <p:nvPr/>
        </p:nvPicPr>
        <p:blipFill>
          <a:blip r:embed="rId9" cstate="print"/>
          <a:srcRect l="3741" t="5324" r="26189" b="7985"/>
          <a:stretch>
            <a:fillRect/>
          </a:stretch>
        </p:blipFill>
        <p:spPr bwMode="auto">
          <a:xfrm>
            <a:off x="1960563" y="3813175"/>
            <a:ext cx="2262187" cy="19669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6705600" y="51117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88085" name="Picture 2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725120"/>
            <a:ext cx="70104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How do we include strain in a growth model?</a:t>
            </a:r>
            <a:endParaRPr lang="en-US" sz="28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25" y="3774645"/>
            <a:ext cx="89885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Build a model that includes the above processes.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Straightforward in an atomistic model (KMC)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Tricky but possible in continuum type models, or island dynamics (level sets)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Every process can have a different rate at different location (because of local strain)</a:t>
            </a:r>
          </a:p>
          <a:p>
            <a:pPr algn="l">
              <a:buFont typeface="Arial" pitchFamily="34" charset="0"/>
              <a:buChar char="•"/>
            </a:pPr>
            <a:endParaRPr lang="en-US" sz="800" dirty="0" smtClean="0">
              <a:solidFill>
                <a:srgbClr val="604D48"/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AE1E1E"/>
                </a:solidFill>
                <a:latin typeface="+mn-lt"/>
              </a:rPr>
              <a:t> Our approach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Calculate the strain field at every time step of the simulation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Adjust rate for every process (at every location) based on local strain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Rates are based on density-functional theory calculations (pre-computed)</a:t>
            </a:r>
          </a:p>
          <a:p>
            <a:pPr lvl="2" algn="l">
              <a:spcBef>
                <a:spcPts val="400"/>
              </a:spcBef>
            </a:pPr>
            <a:endParaRPr lang="en-US" dirty="0" smtClean="0">
              <a:solidFill>
                <a:srgbClr val="604D48"/>
              </a:solidFill>
              <a:latin typeface="+mn-lt"/>
            </a:endParaRPr>
          </a:p>
          <a:p>
            <a:pPr lvl="2" algn="l">
              <a:spcBef>
                <a:spcPts val="4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604D48"/>
              </a:solidFill>
              <a:latin typeface="+mn-lt"/>
            </a:endParaRPr>
          </a:p>
          <a:p>
            <a:pPr lvl="1" algn="l">
              <a:spcBef>
                <a:spcPts val="400"/>
              </a:spcBef>
            </a:pPr>
            <a:r>
              <a:rPr lang="en-US" dirty="0" smtClean="0">
                <a:solidFill>
                  <a:srgbClr val="604D48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sd_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1384313"/>
            <a:ext cx="5257800" cy="4025888"/>
          </a:xfrm>
          <a:prstGeom prst="rect">
            <a:avLst/>
          </a:prstGeom>
        </p:spPr>
      </p:pic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941388" y="1165225"/>
            <a:ext cx="22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AE1E1E"/>
                </a:solidFill>
                <a:latin typeface="Gill Sans MT" pitchFamily="34" charset="0"/>
              </a:rPr>
              <a:t>Level-set </a:t>
            </a:r>
            <a:r>
              <a:rPr lang="en-US" dirty="0" smtClean="0">
                <a:solidFill>
                  <a:srgbClr val="AE1E1E"/>
                </a:solidFill>
                <a:latin typeface="Gill Sans MT" pitchFamily="34" charset="0"/>
              </a:rPr>
              <a:t>Simulation</a:t>
            </a:r>
            <a:endParaRPr lang="en-US" dirty="0">
              <a:solidFill>
                <a:srgbClr val="AE1E1E"/>
              </a:solidFill>
              <a:latin typeface="Gill Sans MT" pitchFamily="34" charset="0"/>
            </a:endParaRPr>
          </a:p>
        </p:txBody>
      </p:sp>
      <p:grpSp>
        <p:nvGrpSpPr>
          <p:cNvPr id="366595" name="Group 3"/>
          <p:cNvGrpSpPr>
            <a:grpSpLocks/>
          </p:cNvGrpSpPr>
          <p:nvPr/>
        </p:nvGrpSpPr>
        <p:grpSpPr bwMode="auto">
          <a:xfrm>
            <a:off x="4570413" y="1066800"/>
            <a:ext cx="4648200" cy="5105400"/>
            <a:chOff x="2784" y="864"/>
            <a:chExt cx="2928" cy="3216"/>
          </a:xfrm>
        </p:grpSpPr>
        <p:pic>
          <p:nvPicPr>
            <p:cNvPr id="3665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960"/>
              <a:ext cx="2736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6597" name="Text Box 5"/>
            <p:cNvSpPr txBox="1">
              <a:spLocks noChangeArrowheads="1"/>
            </p:cNvSpPr>
            <p:nvPr/>
          </p:nvSpPr>
          <p:spPr bwMode="auto">
            <a:xfrm>
              <a:off x="3168" y="864"/>
              <a:ext cx="2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Experiment: In</a:t>
              </a:r>
              <a:r>
                <a:rPr lang="en-US" baseline="-25000">
                  <a:solidFill>
                    <a:srgbClr val="AE1E1E"/>
                  </a:solidFill>
                  <a:latin typeface="Gill Sans MT" pitchFamily="34" charset="0"/>
                </a:rPr>
                <a:t>x</a:t>
              </a:r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Ga</a:t>
              </a:r>
              <a:r>
                <a:rPr lang="en-US" baseline="-25000">
                  <a:solidFill>
                    <a:srgbClr val="AE1E1E"/>
                  </a:solidFill>
                  <a:latin typeface="Gill Sans MT" pitchFamily="34" charset="0"/>
                </a:rPr>
                <a:t>1-x</a:t>
              </a:r>
              <a:r>
                <a:rPr lang="en-US">
                  <a:solidFill>
                    <a:srgbClr val="AE1E1E"/>
                  </a:solidFill>
                  <a:latin typeface="Gill Sans MT" pitchFamily="34" charset="0"/>
                </a:rPr>
                <a:t>As/GaAs(100)</a:t>
              </a:r>
            </a:p>
          </p:txBody>
        </p:sp>
        <p:sp>
          <p:nvSpPr>
            <p:cNvPr id="366598" name="Text Box 6"/>
            <p:cNvSpPr txBox="1">
              <a:spLocks noChangeArrowheads="1"/>
            </p:cNvSpPr>
            <p:nvPr/>
          </p:nvSpPr>
          <p:spPr bwMode="auto">
            <a:xfrm>
              <a:off x="3360" y="1296"/>
              <a:ext cx="76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AE1E1E"/>
                  </a:solidFill>
                  <a:latin typeface="Gill Sans MT" pitchFamily="34" charset="0"/>
                </a:rPr>
                <a:t>7% misfit</a:t>
              </a:r>
            </a:p>
          </p:txBody>
        </p:sp>
        <p:sp>
          <p:nvSpPr>
            <p:cNvPr id="366599" name="Line 7"/>
            <p:cNvSpPr>
              <a:spLocks noChangeShapeType="1"/>
            </p:cNvSpPr>
            <p:nvPr/>
          </p:nvSpPr>
          <p:spPr bwMode="auto">
            <a:xfrm>
              <a:off x="3504" y="1536"/>
              <a:ext cx="192" cy="480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0" name="Text Box 8"/>
            <p:cNvSpPr txBox="1">
              <a:spLocks noChangeArrowheads="1"/>
            </p:cNvSpPr>
            <p:nvPr/>
          </p:nvSpPr>
          <p:spPr bwMode="auto">
            <a:xfrm>
              <a:off x="4512" y="1968"/>
              <a:ext cx="8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AE1E1E"/>
                  </a:solidFill>
                  <a:latin typeface="Gill Sans MT" pitchFamily="34" charset="0"/>
                </a:rPr>
                <a:t>4.7% misfit</a:t>
              </a:r>
            </a:p>
          </p:txBody>
        </p:sp>
        <p:sp>
          <p:nvSpPr>
            <p:cNvPr id="366601" name="Text Box 9"/>
            <p:cNvSpPr txBox="1">
              <a:spLocks noChangeArrowheads="1"/>
            </p:cNvSpPr>
            <p:nvPr/>
          </p:nvSpPr>
          <p:spPr bwMode="auto">
            <a:xfrm>
              <a:off x="4560" y="2544"/>
              <a:ext cx="8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AE1E1E"/>
                  </a:solidFill>
                  <a:latin typeface="Gill Sans MT" pitchFamily="34" charset="0"/>
                </a:rPr>
                <a:t>2.3% misfit</a:t>
              </a:r>
            </a:p>
          </p:txBody>
        </p:sp>
        <p:sp>
          <p:nvSpPr>
            <p:cNvPr id="366602" name="Line 10"/>
            <p:cNvSpPr>
              <a:spLocks noChangeShapeType="1"/>
            </p:cNvSpPr>
            <p:nvPr/>
          </p:nvSpPr>
          <p:spPr bwMode="auto">
            <a:xfrm flipH="1">
              <a:off x="4032" y="2112"/>
              <a:ext cx="480" cy="240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3" name="Line 11"/>
            <p:cNvSpPr>
              <a:spLocks noChangeShapeType="1"/>
            </p:cNvSpPr>
            <p:nvPr/>
          </p:nvSpPr>
          <p:spPr bwMode="auto">
            <a:xfrm flipH="1">
              <a:off x="4464" y="2640"/>
              <a:ext cx="144" cy="0"/>
            </a:xfrm>
            <a:prstGeom prst="line">
              <a:avLst/>
            </a:prstGeom>
            <a:noFill/>
            <a:ln w="9525">
              <a:solidFill>
                <a:srgbClr val="AE1E1E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4" name="Text Box 12"/>
            <p:cNvSpPr txBox="1">
              <a:spLocks noChangeArrowheads="1"/>
            </p:cNvSpPr>
            <p:nvPr/>
          </p:nvSpPr>
          <p:spPr bwMode="auto">
            <a:xfrm>
              <a:off x="2784" y="3714"/>
              <a:ext cx="29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 dirty="0">
                  <a:solidFill>
                    <a:srgbClr val="7E81E8"/>
                  </a:solidFill>
                  <a:latin typeface="Gill Sans MT" pitchFamily="34" charset="0"/>
                </a:rPr>
                <a:t>D. Leonard, M. Krishnamurthy, S. </a:t>
              </a:r>
              <a:r>
                <a:rPr lang="en-US" sz="1600" dirty="0" err="1">
                  <a:solidFill>
                    <a:srgbClr val="7E81E8"/>
                  </a:solidFill>
                  <a:latin typeface="Gill Sans MT" pitchFamily="34" charset="0"/>
                </a:rPr>
                <a:t>Fafard</a:t>
              </a:r>
              <a:r>
                <a:rPr lang="en-US" sz="1600" dirty="0">
                  <a:solidFill>
                    <a:srgbClr val="7E81E8"/>
                  </a:solidFill>
                  <a:latin typeface="Gill Sans MT" pitchFamily="34" charset="0"/>
                </a:rPr>
                <a:t>, J.L. </a:t>
              </a:r>
              <a:r>
                <a:rPr lang="en-US" sz="1600" dirty="0" err="1">
                  <a:solidFill>
                    <a:srgbClr val="7E81E8"/>
                  </a:solidFill>
                  <a:latin typeface="Gill Sans MT" pitchFamily="34" charset="0"/>
                </a:rPr>
                <a:t>Merz</a:t>
              </a:r>
              <a:r>
                <a:rPr lang="en-US" sz="1600" dirty="0">
                  <a:solidFill>
                    <a:srgbClr val="7E81E8"/>
                  </a:solidFill>
                  <a:latin typeface="Gill Sans MT" pitchFamily="34" charset="0"/>
                </a:rPr>
                <a:t>, and P.M. </a:t>
              </a:r>
              <a:r>
                <a:rPr lang="en-US" sz="1600" dirty="0" err="1">
                  <a:solidFill>
                    <a:srgbClr val="7E81E8"/>
                  </a:solidFill>
                  <a:latin typeface="Gill Sans MT" pitchFamily="34" charset="0"/>
                </a:rPr>
                <a:t>Petroff</a:t>
              </a:r>
              <a:r>
                <a:rPr lang="en-US" sz="1600" dirty="0">
                  <a:solidFill>
                    <a:srgbClr val="7E81E8"/>
                  </a:solidFill>
                  <a:latin typeface="Gill Sans MT" pitchFamily="34" charset="0"/>
                </a:rPr>
                <a:t>, J. Vac. Sci. Tech B 12, 1063 (1994)</a:t>
              </a:r>
            </a:p>
          </p:txBody>
        </p:sp>
      </p:grpSp>
      <p:sp>
        <p:nvSpPr>
          <p:cNvPr id="366605" name="Rectangle 1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solidFill>
                  <a:schemeClr val="bg1"/>
                </a:solidFill>
                <a:latin typeface="Gill Sans MT" pitchFamily="34" charset="0"/>
              </a:rPr>
              <a:t>Sharpening of the Scaled Island Size </a:t>
            </a:r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Distribution during </a:t>
            </a:r>
            <a:r>
              <a:rPr lang="en-US" sz="2800" dirty="0" err="1" smtClean="0">
                <a:solidFill>
                  <a:schemeClr val="bg1"/>
                </a:solidFill>
                <a:latin typeface="Gill Sans MT" pitchFamily="34" charset="0"/>
              </a:rPr>
              <a:t>Submonolayer</a:t>
            </a:r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Gill Sans MT" pitchFamily="34" charset="0"/>
              </a:rPr>
              <a:t>Epitaxy</a:t>
            </a:r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</a:rPr>
              <a:t> upon Compressive Strain</a:t>
            </a:r>
            <a:endParaRPr lang="en-US" sz="28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66700" y="5587425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7E81E8"/>
                </a:solidFill>
                <a:latin typeface="Gill Sans MT" pitchFamily="34" charset="0"/>
              </a:rPr>
              <a:t>C. </a:t>
            </a:r>
            <a:r>
              <a:rPr lang="en-US" sz="1600" dirty="0" err="1" smtClean="0">
                <a:solidFill>
                  <a:srgbClr val="7E81E8"/>
                </a:solidFill>
                <a:latin typeface="Gill Sans MT" pitchFamily="34" charset="0"/>
              </a:rPr>
              <a:t>Ratsch</a:t>
            </a:r>
            <a:r>
              <a:rPr lang="en-US" sz="1600" dirty="0" smtClean="0">
                <a:solidFill>
                  <a:srgbClr val="7E81E8"/>
                </a:solidFill>
                <a:latin typeface="Gill Sans MT" pitchFamily="34" charset="0"/>
              </a:rPr>
              <a:t>, J. </a:t>
            </a:r>
            <a:r>
              <a:rPr lang="en-US" sz="1600" dirty="0" err="1" smtClean="0">
                <a:solidFill>
                  <a:srgbClr val="7E81E8"/>
                </a:solidFill>
                <a:latin typeface="Gill Sans MT" pitchFamily="34" charset="0"/>
              </a:rPr>
              <a:t>DeVita</a:t>
            </a:r>
            <a:r>
              <a:rPr lang="en-US" sz="1600" dirty="0" smtClean="0">
                <a:solidFill>
                  <a:srgbClr val="7E81E8"/>
                </a:solidFill>
                <a:latin typeface="Gill Sans MT" pitchFamily="34" charset="0"/>
              </a:rPr>
              <a:t>, and P. Smereka, </a:t>
            </a:r>
            <a:r>
              <a:rPr lang="en-US" sz="1600" dirty="0" smtClean="0">
                <a:solidFill>
                  <a:srgbClr val="7E81E8"/>
                </a:solidFill>
              </a:rPr>
              <a:t>Phys. Rev. B </a:t>
            </a:r>
            <a:r>
              <a:rPr lang="en-US" sz="1600" b="1" dirty="0" smtClean="0">
                <a:solidFill>
                  <a:srgbClr val="7E81E8"/>
                </a:solidFill>
              </a:rPr>
              <a:t>80</a:t>
            </a:r>
            <a:r>
              <a:rPr lang="en-US" sz="1600" dirty="0" smtClean="0">
                <a:solidFill>
                  <a:srgbClr val="7E81E8"/>
                </a:solidFill>
              </a:rPr>
              <a:t>, 155309 (2009)</a:t>
            </a:r>
            <a:r>
              <a:rPr lang="en-US" sz="1600" dirty="0" smtClean="0">
                <a:solidFill>
                  <a:srgbClr val="7E81E8"/>
                </a:solidFill>
                <a:latin typeface="Gill Sans MT" pitchFamily="34" charset="0"/>
              </a:rPr>
              <a:t>.</a:t>
            </a:r>
            <a:endParaRPr lang="en-US" sz="1600" dirty="0">
              <a:solidFill>
                <a:srgbClr val="7E81E8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d_compress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008" y="457200"/>
            <a:ext cx="4097792" cy="3137672"/>
          </a:xfrm>
          <a:prstGeom prst="rect">
            <a:avLst/>
          </a:prstGeom>
        </p:spPr>
      </p:pic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2613" y="6590175"/>
            <a:ext cx="6019800" cy="295275"/>
          </a:xfrm>
        </p:spPr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366605" name="Rectangle 13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Scaled </a:t>
            </a: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Island Size </a:t>
            </a:r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Distribution:  Compressive versus Tensile Strain</a:t>
            </a:r>
            <a:endParaRPr lang="en-US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9" name="Picture 18" descr="isd_si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" y="2095499"/>
            <a:ext cx="4097792" cy="313767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3162300" y="2705100"/>
            <a:ext cx="1981200" cy="1485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 rot="-2220000">
            <a:off x="2490962" y="2591750"/>
            <a:ext cx="283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Compressive strain leads to sharpening of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ISD (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dimer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dissociation is enhanced)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41289" y="3415528"/>
            <a:ext cx="6295203" cy="3137672"/>
            <a:chOff x="2641289" y="3415528"/>
            <a:chExt cx="6295203" cy="3137672"/>
          </a:xfrm>
        </p:grpSpPr>
        <p:pic>
          <p:nvPicPr>
            <p:cNvPr id="21" name="Picture 20" descr="isd_tensi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700" y="3415528"/>
              <a:ext cx="4097792" cy="31376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840000">
              <a:off x="2641289" y="5224023"/>
              <a:ext cx="27228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Tensile strain leads to broadening of </a:t>
              </a:r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ISD (</a:t>
              </a:r>
              <a:r>
                <a:rPr lang="en-US" sz="1800" dirty="0" err="1" smtClean="0">
                  <a:solidFill>
                    <a:srgbClr val="C00000"/>
                  </a:solidFill>
                  <a:latin typeface="+mn-lt"/>
                </a:rPr>
                <a:t>dimer</a:t>
              </a:r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 dissociation is </a:t>
              </a:r>
              <a:r>
                <a:rPr lang="en-US" sz="1800" dirty="0" err="1" smtClean="0">
                  <a:solidFill>
                    <a:srgbClr val="C00000"/>
                  </a:solidFill>
                  <a:latin typeface="+mn-lt"/>
                </a:rPr>
                <a:t>supressed</a:t>
              </a:r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)</a:t>
              </a:r>
              <a:endParaRPr lang="en-US" sz="18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933700" y="4953000"/>
              <a:ext cx="2286000" cy="571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85850"/>
            <a:ext cx="7772400" cy="3562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 density-functional theory (DFT) to calculate strain dependence of microscopic parameters.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level-set formalism to model epitaxial growth.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Ordering in the </a:t>
            </a:r>
            <a:r>
              <a:rPr lang="en-US" sz="2000" dirty="0" err="1" smtClean="0">
                <a:solidFill>
                  <a:schemeClr val="tx1"/>
                </a:solidFill>
              </a:rPr>
              <a:t>submonolayer</a:t>
            </a:r>
            <a:r>
              <a:rPr lang="en-US" sz="2000" dirty="0" smtClean="0">
                <a:solidFill>
                  <a:schemeClr val="tx1"/>
                </a:solidFill>
              </a:rPr>
              <a:t> growth regime.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Ordering of stacked quantum dots.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 cstate="print"/>
          <a:srcRect t="9056"/>
          <a:stretch>
            <a:fillRect/>
          </a:stretch>
        </p:blipFill>
        <p:spPr bwMode="auto">
          <a:xfrm>
            <a:off x="846138" y="1703388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1076325" y="4743450"/>
            <a:ext cx="261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7E81E8"/>
                </a:solidFill>
                <a:latin typeface="Gill Sans MT" pitchFamily="34" charset="0"/>
              </a:rPr>
              <a:t>B. Lita et al., APL </a:t>
            </a:r>
            <a:r>
              <a:rPr lang="en-US" sz="1600" b="1">
                <a:solidFill>
                  <a:srgbClr val="7E81E8"/>
                </a:solidFill>
                <a:latin typeface="Gill Sans MT" pitchFamily="34" charset="0"/>
              </a:rPr>
              <a:t>74</a:t>
            </a:r>
            <a:r>
              <a:rPr lang="en-US" sz="1600">
                <a:solidFill>
                  <a:srgbClr val="7E81E8"/>
                </a:solidFill>
                <a:latin typeface="Gill Sans MT" pitchFamily="34" charset="0"/>
              </a:rPr>
              <a:t>, (1999)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1303338" y="1470025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Al</a:t>
            </a:r>
            <a:r>
              <a:rPr lang="en-US" baseline="-25000">
                <a:solidFill>
                  <a:srgbClr val="AE1E1E"/>
                </a:solidFill>
                <a:latin typeface="Gill Sans MT" pitchFamily="34" charset="0"/>
              </a:rPr>
              <a:t>x</a:t>
            </a:r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Ga</a:t>
            </a:r>
            <a:r>
              <a:rPr lang="en-US" baseline="-25000">
                <a:solidFill>
                  <a:srgbClr val="AE1E1E"/>
                </a:solidFill>
                <a:latin typeface="Gill Sans MT" pitchFamily="34" charset="0"/>
              </a:rPr>
              <a:t>1-x</a:t>
            </a:r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As system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5089525" y="1614488"/>
            <a:ext cx="39020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Experimental observation: Stacked quantum dots align under certain conditions</a:t>
            </a:r>
          </a:p>
          <a:p>
            <a:pPr algn="l"/>
            <a:endParaRPr lang="en-US">
              <a:solidFill>
                <a:srgbClr val="604D48"/>
              </a:solidFill>
              <a:latin typeface="Gill Sans MT" pitchFamily="34" charset="0"/>
            </a:endParaRPr>
          </a:p>
          <a:p>
            <a:pPr algn="l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Question/goal: can we understand and model this, and make some predictions and suggestions?</a:t>
            </a: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  <a:latin typeface="Gill Sans MT" pitchFamily="34" charset="0"/>
              </a:rPr>
              <a:t>Simulation of Stacked Quantum Dots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600200"/>
            <a:ext cx="2803525" cy="2987675"/>
            <a:chOff x="5616" y="18998"/>
            <a:chExt cx="1766" cy="1882"/>
          </a:xfrm>
        </p:grpSpPr>
        <p:sp>
          <p:nvSpPr>
            <p:cNvPr id="290819" name="Rectangle 3"/>
            <p:cNvSpPr>
              <a:spLocks noChangeAspect="1" noChangeArrowheads="1"/>
            </p:cNvSpPr>
            <p:nvPr/>
          </p:nvSpPr>
          <p:spPr bwMode="auto">
            <a:xfrm>
              <a:off x="5616" y="20536"/>
              <a:ext cx="1766" cy="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0" name="Text Box 4"/>
            <p:cNvSpPr txBox="1">
              <a:spLocks noChangeAspect="1" noChangeArrowheads="1"/>
            </p:cNvSpPr>
            <p:nvPr/>
          </p:nvSpPr>
          <p:spPr bwMode="auto">
            <a:xfrm>
              <a:off x="6139" y="20602"/>
              <a:ext cx="7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latin typeface="Gill Sans MT" pitchFamily="34" charset="0"/>
                  <a:ea typeface="宋体" pitchFamily="2" charset="-122"/>
                </a:rPr>
                <a:t>Si Substrate</a:t>
              </a:r>
            </a:p>
          </p:txBody>
        </p:sp>
        <p:sp>
          <p:nvSpPr>
            <p:cNvPr id="290821" name="Rectangle 5"/>
            <p:cNvSpPr>
              <a:spLocks noChangeAspect="1" noChangeArrowheads="1"/>
            </p:cNvSpPr>
            <p:nvPr/>
          </p:nvSpPr>
          <p:spPr bwMode="auto">
            <a:xfrm>
              <a:off x="5616" y="20169"/>
              <a:ext cx="1766" cy="3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2" name="Rectangle 6"/>
            <p:cNvSpPr>
              <a:spLocks noChangeAspect="1" noChangeArrowheads="1"/>
            </p:cNvSpPr>
            <p:nvPr/>
          </p:nvSpPr>
          <p:spPr bwMode="auto">
            <a:xfrm>
              <a:off x="5700" y="20415"/>
              <a:ext cx="358" cy="1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3" name="Rectangle 7"/>
            <p:cNvSpPr>
              <a:spLocks noChangeAspect="1" noChangeArrowheads="1"/>
            </p:cNvSpPr>
            <p:nvPr/>
          </p:nvSpPr>
          <p:spPr bwMode="auto">
            <a:xfrm>
              <a:off x="7108" y="20415"/>
              <a:ext cx="253" cy="1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4" name="Text Box 8"/>
            <p:cNvSpPr txBox="1">
              <a:spLocks noChangeAspect="1" noChangeArrowheads="1"/>
            </p:cNvSpPr>
            <p:nvPr/>
          </p:nvSpPr>
          <p:spPr bwMode="auto">
            <a:xfrm>
              <a:off x="5856" y="20183"/>
              <a:ext cx="1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latin typeface="Gill Sans MT" pitchFamily="34" charset="0"/>
                  <a:ea typeface="宋体" pitchFamily="2" charset="-122"/>
                </a:rPr>
                <a:t>n capping layers of Si</a:t>
              </a:r>
            </a:p>
          </p:txBody>
        </p:sp>
        <p:sp>
          <p:nvSpPr>
            <p:cNvPr id="290825" name="Rectangle 9"/>
            <p:cNvSpPr>
              <a:spLocks noChangeAspect="1" noChangeArrowheads="1"/>
            </p:cNvSpPr>
            <p:nvPr/>
          </p:nvSpPr>
          <p:spPr bwMode="auto">
            <a:xfrm>
              <a:off x="5616" y="19262"/>
              <a:ext cx="1766" cy="90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6" name="Rectangle 10"/>
            <p:cNvSpPr>
              <a:spLocks noChangeAspect="1" noChangeArrowheads="1"/>
            </p:cNvSpPr>
            <p:nvPr/>
          </p:nvSpPr>
          <p:spPr bwMode="auto">
            <a:xfrm>
              <a:off x="5720" y="20045"/>
              <a:ext cx="338" cy="1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7" name="Rectangle 11"/>
            <p:cNvSpPr>
              <a:spLocks noChangeAspect="1" noChangeArrowheads="1"/>
            </p:cNvSpPr>
            <p:nvPr/>
          </p:nvSpPr>
          <p:spPr bwMode="auto">
            <a:xfrm>
              <a:off x="7045" y="20045"/>
              <a:ext cx="274" cy="1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8" name="Text Box 12"/>
            <p:cNvSpPr txBox="1">
              <a:spLocks noChangeAspect="1" noChangeArrowheads="1"/>
            </p:cNvSpPr>
            <p:nvPr/>
          </p:nvSpPr>
          <p:spPr bwMode="auto">
            <a:xfrm>
              <a:off x="5804" y="19397"/>
              <a:ext cx="140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latin typeface="Gill Sans MT" pitchFamily="34" charset="0"/>
                  <a:ea typeface="宋体" pitchFamily="2" charset="-122"/>
                </a:rPr>
                <a:t>Repeat Capping and Growth of N Super layers</a:t>
              </a:r>
            </a:p>
          </p:txBody>
        </p:sp>
        <p:sp>
          <p:nvSpPr>
            <p:cNvPr id="290829" name="Rectangle 13"/>
            <p:cNvSpPr>
              <a:spLocks noChangeAspect="1" noChangeArrowheads="1"/>
            </p:cNvSpPr>
            <p:nvPr/>
          </p:nvSpPr>
          <p:spPr bwMode="auto">
            <a:xfrm>
              <a:off x="6961" y="19137"/>
              <a:ext cx="253" cy="1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0" name="Rectangle 14"/>
            <p:cNvSpPr>
              <a:spLocks noChangeAspect="1" noChangeArrowheads="1"/>
            </p:cNvSpPr>
            <p:nvPr/>
          </p:nvSpPr>
          <p:spPr bwMode="auto">
            <a:xfrm>
              <a:off x="6625" y="20415"/>
              <a:ext cx="189" cy="1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1" name="Rectangle 15"/>
            <p:cNvSpPr>
              <a:spLocks noChangeAspect="1" noChangeArrowheads="1"/>
            </p:cNvSpPr>
            <p:nvPr/>
          </p:nvSpPr>
          <p:spPr bwMode="auto">
            <a:xfrm>
              <a:off x="6520" y="20046"/>
              <a:ext cx="230" cy="1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2" name="Rectangle 16"/>
            <p:cNvSpPr>
              <a:spLocks noChangeAspect="1" noChangeArrowheads="1"/>
            </p:cNvSpPr>
            <p:nvPr/>
          </p:nvSpPr>
          <p:spPr bwMode="auto">
            <a:xfrm>
              <a:off x="6372" y="19138"/>
              <a:ext cx="253" cy="1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3" name="Rectangle 17"/>
            <p:cNvSpPr>
              <a:spLocks noChangeAspect="1" noChangeArrowheads="1"/>
            </p:cNvSpPr>
            <p:nvPr/>
          </p:nvSpPr>
          <p:spPr bwMode="auto">
            <a:xfrm>
              <a:off x="5784" y="19137"/>
              <a:ext cx="253" cy="1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Aspect="1" noChangeShapeType="1"/>
            </p:cNvSpPr>
            <p:nvPr/>
          </p:nvSpPr>
          <p:spPr bwMode="auto">
            <a:xfrm>
              <a:off x="6037" y="19212"/>
              <a:ext cx="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Aspect="1" noChangeShapeType="1"/>
            </p:cNvSpPr>
            <p:nvPr/>
          </p:nvSpPr>
          <p:spPr bwMode="auto">
            <a:xfrm>
              <a:off x="6625" y="192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6" name="Line 20"/>
            <p:cNvSpPr>
              <a:spLocks noChangeAspect="1" noChangeShapeType="1"/>
            </p:cNvSpPr>
            <p:nvPr/>
          </p:nvSpPr>
          <p:spPr bwMode="auto">
            <a:xfrm>
              <a:off x="5784" y="19212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7" name="Line 21"/>
            <p:cNvSpPr>
              <a:spLocks noChangeAspect="1" noChangeShapeType="1"/>
            </p:cNvSpPr>
            <p:nvPr/>
          </p:nvSpPr>
          <p:spPr bwMode="auto">
            <a:xfrm>
              <a:off x="6372" y="19212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8" name="Line 22"/>
            <p:cNvSpPr>
              <a:spLocks noChangeAspect="1" noChangeShapeType="1"/>
            </p:cNvSpPr>
            <p:nvPr/>
          </p:nvSpPr>
          <p:spPr bwMode="auto">
            <a:xfrm>
              <a:off x="6961" y="19212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9" name="Text Box 23"/>
            <p:cNvSpPr txBox="1">
              <a:spLocks noChangeAspect="1" noChangeArrowheads="1"/>
            </p:cNvSpPr>
            <p:nvPr/>
          </p:nvSpPr>
          <p:spPr bwMode="auto">
            <a:xfrm>
              <a:off x="6114" y="19008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b</a:t>
              </a:r>
            </a:p>
          </p:txBody>
        </p:sp>
        <p:sp>
          <p:nvSpPr>
            <p:cNvPr id="290840" name="Text Box 24"/>
            <p:cNvSpPr txBox="1">
              <a:spLocks noChangeAspect="1" noChangeArrowheads="1"/>
            </p:cNvSpPr>
            <p:nvPr/>
          </p:nvSpPr>
          <p:spPr bwMode="auto">
            <a:xfrm>
              <a:off x="6713" y="18998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b</a:t>
              </a:r>
            </a:p>
          </p:txBody>
        </p:sp>
        <p:sp>
          <p:nvSpPr>
            <p:cNvPr id="290841" name="Text Box 25"/>
            <p:cNvSpPr txBox="1">
              <a:spLocks noChangeAspect="1" noChangeArrowheads="1"/>
            </p:cNvSpPr>
            <p:nvPr/>
          </p:nvSpPr>
          <p:spPr bwMode="auto">
            <a:xfrm>
              <a:off x="5616" y="20400"/>
              <a:ext cx="4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400">
                  <a:ea typeface="宋体" pitchFamily="2" charset="-122"/>
                </a:rPr>
                <a:t>Ge</a:t>
              </a:r>
            </a:p>
          </p:txBody>
        </p:sp>
        <p:sp>
          <p:nvSpPr>
            <p:cNvPr id="290842" name="Text Box 26"/>
            <p:cNvSpPr txBox="1">
              <a:spLocks noChangeAspect="1" noChangeArrowheads="1"/>
            </p:cNvSpPr>
            <p:nvPr/>
          </p:nvSpPr>
          <p:spPr bwMode="auto">
            <a:xfrm>
              <a:off x="6384" y="19008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a</a:t>
              </a:r>
            </a:p>
          </p:txBody>
        </p:sp>
        <p:sp>
          <p:nvSpPr>
            <p:cNvPr id="290843" name="Text Box 27"/>
            <p:cNvSpPr txBox="1">
              <a:spLocks noChangeAspect="1" noChangeArrowheads="1"/>
            </p:cNvSpPr>
            <p:nvPr/>
          </p:nvSpPr>
          <p:spPr bwMode="auto">
            <a:xfrm>
              <a:off x="6976" y="18998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a</a:t>
              </a:r>
            </a:p>
          </p:txBody>
        </p:sp>
        <p:sp>
          <p:nvSpPr>
            <p:cNvPr id="290844" name="Text Box 28"/>
            <p:cNvSpPr txBox="1">
              <a:spLocks noChangeAspect="1" noChangeArrowheads="1"/>
            </p:cNvSpPr>
            <p:nvPr/>
          </p:nvSpPr>
          <p:spPr bwMode="auto">
            <a:xfrm>
              <a:off x="5808" y="19008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a</a:t>
              </a:r>
            </a:p>
          </p:txBody>
        </p:sp>
      </p:grpSp>
      <p:sp>
        <p:nvSpPr>
          <p:cNvPr id="290845" name="Text Box 29"/>
          <p:cNvSpPr txBox="1">
            <a:spLocks noChangeArrowheads="1"/>
          </p:cNvSpPr>
          <p:nvPr/>
        </p:nvSpPr>
        <p:spPr bwMode="auto">
          <a:xfrm>
            <a:off x="4038600" y="1614488"/>
            <a:ext cx="48768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Growth of islands on substrate without strain (constant diffusion and detachment)</a:t>
            </a: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Fill in capping layer “by hand”</a:t>
            </a: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Calculate strain on top of smooth capping layer</a:t>
            </a: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Modify microscopic parameters for diffusion and detachment) according to strain</a:t>
            </a: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 Run growth model</a:t>
            </a:r>
          </a:p>
          <a:p>
            <a:pPr algn="l">
              <a:spcAft>
                <a:spcPct val="30000"/>
              </a:spcAft>
              <a:buFontTx/>
              <a:buChar char="•"/>
            </a:pPr>
            <a:endParaRPr lang="en-US">
              <a:solidFill>
                <a:srgbClr val="604D48"/>
              </a:solidFill>
              <a:latin typeface="Gill Sans MT" pitchFamily="34" charset="0"/>
            </a:endParaRPr>
          </a:p>
          <a:p>
            <a:pPr algn="l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Repeat procedure</a:t>
            </a:r>
          </a:p>
        </p:txBody>
      </p:sp>
      <p:sp>
        <p:nvSpPr>
          <p:cNvPr id="290847" name="Rectangle 31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  <a:latin typeface="Gill Sans MT" pitchFamily="34" charset="0"/>
              </a:rPr>
              <a:t>Simulation of Stacked Quantum Dots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219200"/>
            <a:ext cx="3352800" cy="3346450"/>
            <a:chOff x="3408" y="192"/>
            <a:chExt cx="2112" cy="2060"/>
          </a:xfrm>
        </p:grpSpPr>
        <p:pic>
          <p:nvPicPr>
            <p:cNvPr id="291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056"/>
            <a:stretch>
              <a:fillRect/>
            </a:stretch>
          </p:blipFill>
          <p:spPr bwMode="auto">
            <a:xfrm>
              <a:off x="3408" y="336"/>
              <a:ext cx="2112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1844" name="Text Box 4"/>
            <p:cNvSpPr txBox="1">
              <a:spLocks noChangeArrowheads="1"/>
            </p:cNvSpPr>
            <p:nvPr/>
          </p:nvSpPr>
          <p:spPr bwMode="auto">
            <a:xfrm>
              <a:off x="3648" y="2064"/>
              <a:ext cx="15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1400">
                  <a:solidFill>
                    <a:srgbClr val="7E81E8"/>
                  </a:solidFill>
                  <a:latin typeface="Gill Sans MT" pitchFamily="34" charset="0"/>
                  <a:ea typeface="宋体" pitchFamily="2" charset="-122"/>
                </a:rPr>
                <a:t>B. Lita et al., APL </a:t>
              </a:r>
              <a:r>
                <a:rPr lang="en-US" altLang="zh-CN" sz="1400" b="1">
                  <a:solidFill>
                    <a:srgbClr val="7E81E8"/>
                  </a:solidFill>
                  <a:latin typeface="Gill Sans MT" pitchFamily="34" charset="0"/>
                  <a:ea typeface="宋体" pitchFamily="2" charset="-122"/>
                </a:rPr>
                <a:t>74</a:t>
              </a:r>
              <a:r>
                <a:rPr lang="en-US" altLang="zh-CN" sz="1400">
                  <a:solidFill>
                    <a:srgbClr val="7E81E8"/>
                  </a:solidFill>
                  <a:latin typeface="Gill Sans MT" pitchFamily="34" charset="0"/>
                  <a:ea typeface="宋体" pitchFamily="2" charset="-122"/>
                </a:rPr>
                <a:t>, (1999)</a:t>
              </a:r>
            </a:p>
          </p:txBody>
        </p:sp>
        <p:sp>
          <p:nvSpPr>
            <p:cNvPr id="291845" name="Text Box 5"/>
            <p:cNvSpPr txBox="1">
              <a:spLocks noChangeArrowheads="1"/>
            </p:cNvSpPr>
            <p:nvPr/>
          </p:nvSpPr>
          <p:spPr bwMode="auto">
            <a:xfrm>
              <a:off x="3696" y="192"/>
              <a:ext cx="129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>
                  <a:solidFill>
                    <a:srgbClr val="AE1E1E"/>
                  </a:solidFill>
                  <a:latin typeface="Gill Sans MT" pitchFamily="34" charset="0"/>
                  <a:ea typeface="宋体" pitchFamily="2" charset="-122"/>
                </a:rPr>
                <a:t>Al</a:t>
              </a:r>
              <a:r>
                <a:rPr lang="en-US" altLang="zh-CN" baseline="-25000">
                  <a:solidFill>
                    <a:srgbClr val="AE1E1E"/>
                  </a:solidFill>
                  <a:latin typeface="Gill Sans MT" pitchFamily="34" charset="0"/>
                  <a:ea typeface="宋体" pitchFamily="2" charset="-122"/>
                </a:rPr>
                <a:t>x</a:t>
              </a:r>
              <a:r>
                <a:rPr lang="en-US" altLang="zh-CN">
                  <a:solidFill>
                    <a:srgbClr val="AE1E1E"/>
                  </a:solidFill>
                  <a:latin typeface="Gill Sans MT" pitchFamily="34" charset="0"/>
                  <a:ea typeface="宋体" pitchFamily="2" charset="-122"/>
                </a:rPr>
                <a:t>Ga</a:t>
              </a:r>
              <a:r>
                <a:rPr lang="en-US" altLang="zh-CN" baseline="-25000">
                  <a:solidFill>
                    <a:srgbClr val="AE1E1E"/>
                  </a:solidFill>
                  <a:latin typeface="Gill Sans MT" pitchFamily="34" charset="0"/>
                  <a:ea typeface="宋体" pitchFamily="2" charset="-122"/>
                </a:rPr>
                <a:t>1-x</a:t>
              </a:r>
              <a:r>
                <a:rPr lang="en-US" altLang="zh-CN">
                  <a:solidFill>
                    <a:srgbClr val="AE1E1E"/>
                  </a:solidFill>
                  <a:latin typeface="Gill Sans MT" pitchFamily="34" charset="0"/>
                  <a:ea typeface="宋体" pitchFamily="2" charset="-122"/>
                </a:rPr>
                <a:t>As system</a:t>
              </a:r>
            </a:p>
          </p:txBody>
        </p:sp>
      </p:grp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774700" y="5195888"/>
            <a:ext cx="602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zh-CN" altLang="en-US">
                <a:solidFill>
                  <a:srgbClr val="604D48"/>
                </a:solidFill>
                <a:latin typeface="Gill Sans MT" pitchFamily="34" charset="0"/>
                <a:ea typeface="宋体" pitchFamily="2" charset="-122"/>
              </a:rPr>
              <a:t> </a:t>
            </a:r>
            <a:r>
              <a:rPr lang="en-US" altLang="zh-CN">
                <a:solidFill>
                  <a:srgbClr val="604D48"/>
                </a:solidFill>
                <a:latin typeface="Gill Sans MT" pitchFamily="34" charset="0"/>
                <a:ea typeface="宋体" pitchFamily="2" charset="-122"/>
              </a:rPr>
              <a:t>Spacing and size of stacked dots becomes more regular</a:t>
            </a:r>
          </a:p>
        </p:txBody>
      </p:sp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1295400" y="1600200"/>
          <a:ext cx="2667000" cy="2660650"/>
        </p:xfrm>
        <a:graphic>
          <a:graphicData uri="http://schemas.openxmlformats.org/presentationml/2006/ole">
            <p:oleObj spid="_x0000_s368642" name="Bitmap Image" r:id="rId4" imgW="4153480" imgH="4142857" progId="PBrush">
              <p:embed/>
            </p:oleObj>
          </a:graphicData>
        </a:graphic>
      </p:graphicFrame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Ordering of 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Stacked Quantum Dots</a:t>
            </a:r>
            <a:endParaRPr lang="en-US" altLang="zh-CN" sz="2800" dirty="0">
              <a:solidFill>
                <a:schemeClr val="bg1"/>
              </a:solidFill>
              <a:latin typeface="Gill Sans MT" pitchFamily="34" charset="0"/>
              <a:ea typeface="宋体" pitchFamily="2" charset="-122"/>
            </a:endParaRP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87313" y="6203950"/>
            <a:ext cx="694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1600">
                <a:solidFill>
                  <a:srgbClr val="7E81E8"/>
                </a:solidFill>
                <a:latin typeface="Gill Sans MT" pitchFamily="34" charset="0"/>
              </a:rPr>
              <a:t>X. Niu, Y.-J. Lee, R.E. Caflisch, and C. Ratsch,</a:t>
            </a:r>
            <a:r>
              <a:rPr lang="en-US" sz="1600" i="1">
                <a:solidFill>
                  <a:srgbClr val="7E81E8"/>
                </a:solidFill>
                <a:latin typeface="Gill Sans MT" pitchFamily="34" charset="0"/>
              </a:rPr>
              <a:t> </a:t>
            </a:r>
            <a:r>
              <a:rPr lang="en-US" sz="1600">
                <a:solidFill>
                  <a:srgbClr val="7E81E8"/>
                </a:solidFill>
                <a:latin typeface="Gill Sans MT" pitchFamily="34" charset="0"/>
              </a:rPr>
              <a:t>Phys. Rev. Lett. 101, 086103 (2008).</a:t>
            </a:r>
          </a:p>
        </p:txBody>
      </p:sp>
      <p:sp>
        <p:nvSpPr>
          <p:cNvPr id="291851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2038" y="6156325"/>
            <a:ext cx="461962" cy="428625"/>
          </a:xfrm>
          <a:prstGeom prst="actionButtonForwardNext">
            <a:avLst/>
          </a:prstGeom>
          <a:solidFill>
            <a:srgbClr val="AE1E1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graphicFrame>
        <p:nvGraphicFramePr>
          <p:cNvPr id="295938" name="Object 2"/>
          <p:cNvGraphicFramePr>
            <a:graphicFrameLocks noChangeAspect="1"/>
          </p:cNvGraphicFramePr>
          <p:nvPr/>
        </p:nvGraphicFramePr>
        <p:xfrm>
          <a:off x="1447800" y="1676400"/>
          <a:ext cx="5334000" cy="4535488"/>
        </p:xfrm>
        <a:graphic>
          <a:graphicData uri="http://schemas.openxmlformats.org/presentationml/2006/ole">
            <p:oleObj spid="_x0000_s371714" name="Graph" r:id="rId3" imgW="3782880" imgH="3114720" progId="Origin50.Graph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0" y="1676400"/>
            <a:ext cx="1447800" cy="1447800"/>
            <a:chOff x="3042" y="1305"/>
            <a:chExt cx="702" cy="663"/>
          </a:xfrm>
        </p:grpSpPr>
        <p:sp>
          <p:nvSpPr>
            <p:cNvPr id="295940" name="Rectangle 4"/>
            <p:cNvSpPr>
              <a:spLocks noChangeAspect="1" noChangeArrowheads="1"/>
            </p:cNvSpPr>
            <p:nvPr/>
          </p:nvSpPr>
          <p:spPr bwMode="auto">
            <a:xfrm>
              <a:off x="3191" y="1415"/>
              <a:ext cx="553" cy="5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1" name="Oval 5"/>
            <p:cNvSpPr>
              <a:spLocks noChangeAspect="1" noChangeArrowheads="1"/>
            </p:cNvSpPr>
            <p:nvPr/>
          </p:nvSpPr>
          <p:spPr bwMode="auto">
            <a:xfrm>
              <a:off x="3329" y="1554"/>
              <a:ext cx="276" cy="27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2" name="Line 6"/>
            <p:cNvSpPr>
              <a:spLocks noChangeAspect="1" noChangeShapeType="1"/>
            </p:cNvSpPr>
            <p:nvPr/>
          </p:nvSpPr>
          <p:spPr bwMode="auto">
            <a:xfrm>
              <a:off x="3329" y="1691"/>
              <a:ext cx="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43" name="Text Box 7"/>
            <p:cNvSpPr txBox="1">
              <a:spLocks noChangeAspect="1" noChangeArrowheads="1"/>
            </p:cNvSpPr>
            <p:nvPr/>
          </p:nvSpPr>
          <p:spPr bwMode="auto">
            <a:xfrm>
              <a:off x="3042" y="1622"/>
              <a:ext cx="2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800">
                  <a:ea typeface="宋体" pitchFamily="2" charset="-122"/>
                </a:rPr>
                <a:t>60</a:t>
              </a:r>
            </a:p>
          </p:txBody>
        </p:sp>
        <p:sp>
          <p:nvSpPr>
            <p:cNvPr id="295944" name="Line 8"/>
            <p:cNvSpPr>
              <a:spLocks noChangeAspect="1" noChangeShapeType="1"/>
            </p:cNvSpPr>
            <p:nvPr/>
          </p:nvSpPr>
          <p:spPr bwMode="auto">
            <a:xfrm flipH="1">
              <a:off x="3114" y="1415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45" name="Line 9"/>
            <p:cNvSpPr>
              <a:spLocks noChangeAspect="1" noChangeShapeType="1"/>
            </p:cNvSpPr>
            <p:nvPr/>
          </p:nvSpPr>
          <p:spPr bwMode="auto">
            <a:xfrm flipH="1">
              <a:off x="3114" y="1968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46" name="Line 10"/>
            <p:cNvSpPr>
              <a:spLocks noChangeAspect="1" noChangeShapeType="1"/>
            </p:cNvSpPr>
            <p:nvPr/>
          </p:nvSpPr>
          <p:spPr bwMode="auto">
            <a:xfrm>
              <a:off x="3145" y="1722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47" name="Line 11"/>
            <p:cNvSpPr>
              <a:spLocks noChangeAspect="1" noChangeShapeType="1"/>
            </p:cNvSpPr>
            <p:nvPr/>
          </p:nvSpPr>
          <p:spPr bwMode="auto">
            <a:xfrm>
              <a:off x="3145" y="1415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48" name="Text Box 12"/>
            <p:cNvSpPr txBox="1">
              <a:spLocks noChangeAspect="1" noChangeArrowheads="1"/>
            </p:cNvSpPr>
            <p:nvPr/>
          </p:nvSpPr>
          <p:spPr bwMode="auto">
            <a:xfrm>
              <a:off x="3360" y="1305"/>
              <a:ext cx="22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800">
                  <a:ea typeface="宋体" pitchFamily="2" charset="-122"/>
                </a:rPr>
                <a:t>60</a:t>
              </a:r>
            </a:p>
          </p:txBody>
        </p:sp>
        <p:sp>
          <p:nvSpPr>
            <p:cNvPr id="295949" name="Line 13"/>
            <p:cNvSpPr>
              <a:spLocks noChangeAspect="1" noChangeShapeType="1"/>
            </p:cNvSpPr>
            <p:nvPr/>
          </p:nvSpPr>
          <p:spPr bwMode="auto">
            <a:xfrm rot="5400000" flipH="1">
              <a:off x="3168" y="139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50" name="Line 14"/>
            <p:cNvSpPr>
              <a:spLocks noChangeAspect="1" noChangeShapeType="1"/>
            </p:cNvSpPr>
            <p:nvPr/>
          </p:nvSpPr>
          <p:spPr bwMode="auto">
            <a:xfrm rot="5400000" flipH="1">
              <a:off x="3721" y="139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51" name="Line 15"/>
            <p:cNvSpPr>
              <a:spLocks noChangeAspect="1" noChangeShapeType="1"/>
            </p:cNvSpPr>
            <p:nvPr/>
          </p:nvSpPr>
          <p:spPr bwMode="auto">
            <a:xfrm rot="5400000">
              <a:off x="3314" y="1261"/>
              <a:ext cx="0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52" name="Line 16"/>
            <p:cNvSpPr>
              <a:spLocks noChangeAspect="1" noChangeShapeType="1"/>
            </p:cNvSpPr>
            <p:nvPr/>
          </p:nvSpPr>
          <p:spPr bwMode="auto">
            <a:xfrm rot="5400000">
              <a:off x="3621" y="1261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953" name="Text Box 17"/>
            <p:cNvSpPr txBox="1">
              <a:spLocks noChangeAspect="1" noChangeArrowheads="1"/>
            </p:cNvSpPr>
            <p:nvPr/>
          </p:nvSpPr>
          <p:spPr bwMode="auto">
            <a:xfrm>
              <a:off x="3360" y="1593"/>
              <a:ext cx="22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800">
                  <a:ea typeface="宋体" pitchFamily="2" charset="-122"/>
                </a:rPr>
                <a:t>30</a:t>
              </a:r>
            </a:p>
          </p:txBody>
        </p:sp>
      </p:grp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Nucleation 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Rate </a:t>
            </a:r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as a 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Function </a:t>
            </a:r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of 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Capping </a:t>
            </a:r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L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ayer </a:t>
            </a:r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T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hickness</a:t>
            </a:r>
            <a:endParaRPr lang="en-US" altLang="zh-CN" sz="2800" dirty="0">
              <a:solidFill>
                <a:schemeClr val="bg1"/>
              </a:solidFill>
              <a:latin typeface="Gill Sans MT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66" name="Bitmap Image" r:id="rId3" imgW="5485714" imgH="5485714" progId="PBrush">
              <p:embed/>
            </p:oleObj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67" name="Bitmap Image" r:id="rId4" imgW="5485714" imgH="5485714" progId="PBrush">
              <p:embed/>
            </p:oleObj>
          </a:graphicData>
        </a:graphic>
      </p:graphicFrame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68" name="Bitmap Image" r:id="rId5" imgW="5485714" imgH="5485714" progId="PBrush">
              <p:embed/>
            </p:oleObj>
          </a:graphicData>
        </a:graphic>
      </p:graphicFrame>
      <p:graphicFrame>
        <p:nvGraphicFramePr>
          <p:cNvPr id="292869" name="Object 5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69" name="Bitmap Image" r:id="rId6" imgW="5485714" imgH="5485714" progId="PBrush">
              <p:embed/>
            </p:oleObj>
          </a:graphicData>
        </a:graphic>
      </p:graphicFrame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0" name="Bitmap Image" r:id="rId7" imgW="5485714" imgH="5485714" progId="PBrush">
              <p:embed/>
            </p:oleObj>
          </a:graphicData>
        </a:graphic>
      </p:graphicFrame>
      <p:graphicFrame>
        <p:nvGraphicFramePr>
          <p:cNvPr id="292871" name="Object 7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1" name="Bitmap Image" r:id="rId8" imgW="5485714" imgH="5485714" progId="PBrush">
              <p:embed/>
            </p:oleObj>
          </a:graphicData>
        </a:graphic>
      </p:graphicFrame>
      <p:graphicFrame>
        <p:nvGraphicFramePr>
          <p:cNvPr id="292872" name="Object 8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2" name="Bitmap Image" r:id="rId9" imgW="5485714" imgH="5485714" progId="PBrush">
              <p:embed/>
            </p:oleObj>
          </a:graphicData>
        </a:graphic>
      </p:graphicFrame>
      <p:graphicFrame>
        <p:nvGraphicFramePr>
          <p:cNvPr id="292873" name="Object 9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3" name="Bitmap Image" r:id="rId10" imgW="5485714" imgH="5485714" progId="PBrush">
              <p:embed/>
            </p:oleObj>
          </a:graphicData>
        </a:graphic>
      </p:graphicFrame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4" name="Bitmap Image" r:id="rId11" imgW="5485714" imgH="5485714" progId="PBrush">
              <p:embed/>
            </p:oleObj>
          </a:graphicData>
        </a:graphic>
      </p:graphicFrame>
      <p:graphicFrame>
        <p:nvGraphicFramePr>
          <p:cNvPr id="292875" name="Object 11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5" name="Bitmap Image" r:id="rId12" imgW="5485714" imgH="5485714" progId="PBrush">
              <p:embed/>
            </p:oleObj>
          </a:graphicData>
        </a:graphic>
      </p:graphicFrame>
      <p:graphicFrame>
        <p:nvGraphicFramePr>
          <p:cNvPr id="292876" name="Object 12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6" name="Bitmap Image" r:id="rId13" imgW="5485714" imgH="5485714" progId="PBrush">
              <p:embed/>
            </p:oleObj>
          </a:graphicData>
        </a:graphic>
      </p:graphicFrame>
      <p:graphicFrame>
        <p:nvGraphicFramePr>
          <p:cNvPr id="292877" name="Object 13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7" name="Bitmap Image" r:id="rId14" imgW="5485714" imgH="5485714" progId="PBrush">
              <p:embed/>
            </p:oleObj>
          </a:graphicData>
        </a:graphic>
      </p:graphicFrame>
      <p:graphicFrame>
        <p:nvGraphicFramePr>
          <p:cNvPr id="292878" name="Object 14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8" name="Bitmap Image" r:id="rId15" imgW="5485714" imgH="5485714" progId="PBrush">
              <p:embed/>
            </p:oleObj>
          </a:graphicData>
        </a:graphic>
      </p:graphicFrame>
      <p:graphicFrame>
        <p:nvGraphicFramePr>
          <p:cNvPr id="292879" name="Object 15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79" name="Bitmap Image" r:id="rId16" imgW="5485714" imgH="5485714" progId="PBrush">
              <p:embed/>
            </p:oleObj>
          </a:graphicData>
        </a:graphic>
      </p:graphicFrame>
      <p:graphicFrame>
        <p:nvGraphicFramePr>
          <p:cNvPr id="292880" name="Object 16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0" name="Bitmap Image" r:id="rId17" imgW="5485714" imgH="5485714" progId="PBrush">
              <p:embed/>
            </p:oleObj>
          </a:graphicData>
        </a:graphic>
      </p:graphicFrame>
      <p:graphicFrame>
        <p:nvGraphicFramePr>
          <p:cNvPr id="292881" name="Object 17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1" name="Bitmap Image" r:id="rId18" imgW="5485714" imgH="5485714" progId="PBrush">
              <p:embed/>
            </p:oleObj>
          </a:graphicData>
        </a:graphic>
      </p:graphicFrame>
      <p:graphicFrame>
        <p:nvGraphicFramePr>
          <p:cNvPr id="292882" name="Object 18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2" name="Bitmap Image" r:id="rId19" imgW="5485714" imgH="5485714" progId="PBrush">
              <p:embed/>
            </p:oleObj>
          </a:graphicData>
        </a:graphic>
      </p:graphicFrame>
      <p:graphicFrame>
        <p:nvGraphicFramePr>
          <p:cNvPr id="292883" name="Object 19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3" name="Bitmap Image" r:id="rId20" imgW="5485714" imgH="5485714" progId="PBrush">
              <p:embed/>
            </p:oleObj>
          </a:graphicData>
        </a:graphic>
      </p:graphicFrame>
      <p:graphicFrame>
        <p:nvGraphicFramePr>
          <p:cNvPr id="292884" name="Object 20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4" name="Bitmap Image" r:id="rId21" imgW="5485714" imgH="5485714" progId="PBrush">
              <p:embed/>
            </p:oleObj>
          </a:graphicData>
        </a:graphic>
      </p:graphicFrame>
      <p:graphicFrame>
        <p:nvGraphicFramePr>
          <p:cNvPr id="292885" name="Object 21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5" name="Bitmap Image" r:id="rId22" imgW="5485714" imgH="5485714" progId="PBrush">
              <p:embed/>
            </p:oleObj>
          </a:graphicData>
        </a:graphic>
      </p:graphicFrame>
      <p:graphicFrame>
        <p:nvGraphicFramePr>
          <p:cNvPr id="292886" name="Object 22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6" name="Bitmap Image" r:id="rId23" imgW="5485714" imgH="5485714" progId="PBrush">
              <p:embed/>
            </p:oleObj>
          </a:graphicData>
        </a:graphic>
      </p:graphicFrame>
      <p:graphicFrame>
        <p:nvGraphicFramePr>
          <p:cNvPr id="292887" name="Object 23"/>
          <p:cNvGraphicFramePr>
            <a:graphicFrameLocks noChangeAspect="1"/>
          </p:cNvGraphicFramePr>
          <p:nvPr/>
        </p:nvGraphicFramePr>
        <p:xfrm>
          <a:off x="1828800" y="685800"/>
          <a:ext cx="5486400" cy="5486400"/>
        </p:xfrm>
        <a:graphic>
          <a:graphicData uri="http://schemas.openxmlformats.org/presentationml/2006/ole">
            <p:oleObj spid="_x0000_s369687" name="Bitmap Image" r:id="rId24" imgW="5485714" imgH="5485714" progId="PBrush">
              <p:embed/>
            </p:oleObj>
          </a:graphicData>
        </a:graphic>
      </p:graphicFrame>
      <p:graphicFrame>
        <p:nvGraphicFramePr>
          <p:cNvPr id="292888" name="Object 24"/>
          <p:cNvGraphicFramePr>
            <a:graphicFrameLocks noChangeAspect="1"/>
          </p:cNvGraphicFramePr>
          <p:nvPr/>
        </p:nvGraphicFramePr>
        <p:xfrm>
          <a:off x="1828800" y="701675"/>
          <a:ext cx="5486400" cy="5486400"/>
        </p:xfrm>
        <a:graphic>
          <a:graphicData uri="http://schemas.openxmlformats.org/presentationml/2006/ole">
            <p:oleObj spid="_x0000_s369688" name="Bitmap Image" r:id="rId25" imgW="5485714" imgH="5485714" progId="PBrush">
              <p:embed/>
            </p:oleObj>
          </a:graphicData>
        </a:graphic>
      </p:graphicFrame>
      <p:graphicFrame>
        <p:nvGraphicFramePr>
          <p:cNvPr id="292889" name="Object 25"/>
          <p:cNvGraphicFramePr>
            <a:graphicFrameLocks noChangeAspect="1"/>
          </p:cNvGraphicFramePr>
          <p:nvPr/>
        </p:nvGraphicFramePr>
        <p:xfrm>
          <a:off x="0" y="755650"/>
          <a:ext cx="1905000" cy="1905000"/>
        </p:xfrm>
        <a:graphic>
          <a:graphicData uri="http://schemas.openxmlformats.org/presentationml/2006/ole">
            <p:oleObj spid="_x0000_s369689" name="Bitmap Image" r:id="rId26" imgW="5485714" imgH="5485714" progId="PBrush">
              <p:embed/>
            </p:oleObj>
          </a:graphicData>
        </a:graphic>
      </p:graphicFrame>
      <p:sp>
        <p:nvSpPr>
          <p:cNvPr id="292890" name="Rectangle 26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Simulation of 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Growth </a:t>
            </a:r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of 20 </a:t>
            </a:r>
            <a:r>
              <a:rPr lang="en-US" altLang="zh-CN" sz="2800" dirty="0" err="1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S</a:t>
            </a:r>
            <a:r>
              <a:rPr lang="en-US" altLang="zh-CN" sz="2800" dirty="0" err="1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uperlayers</a:t>
            </a:r>
            <a:endParaRPr lang="en-US" altLang="zh-CN" sz="2800" dirty="0">
              <a:solidFill>
                <a:schemeClr val="bg1"/>
              </a:solidFill>
              <a:latin typeface="Gill Sans MT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9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3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4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8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graphicFrame>
        <p:nvGraphicFramePr>
          <p:cNvPr id="293890" name="Object 2"/>
          <p:cNvGraphicFramePr>
            <a:graphicFrameLocks noChangeAspect="1"/>
          </p:cNvGraphicFramePr>
          <p:nvPr/>
        </p:nvGraphicFramePr>
        <p:xfrm>
          <a:off x="685800" y="419100"/>
          <a:ext cx="7696200" cy="6432550"/>
        </p:xfrm>
        <a:graphic>
          <a:graphicData uri="http://schemas.openxmlformats.org/presentationml/2006/ole">
            <p:oleObj spid="_x0000_s370690" name="Graph" r:id="rId3" imgW="3830400" imgH="3202560" progId="Origin50.Graph">
              <p:embed/>
            </p:oleObj>
          </a:graphicData>
        </a:graphic>
      </p:graphicFrame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588" y="-19050"/>
            <a:ext cx="9142412" cy="682625"/>
          </a:xfrm>
          <a:prstGeom prst="rect">
            <a:avLst/>
          </a:prstGeom>
          <a:solidFill>
            <a:srgbClr val="9DA95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Regularization of 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Dot </a:t>
            </a:r>
            <a:r>
              <a:rPr lang="en-US" altLang="zh-CN" sz="28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S</a:t>
            </a:r>
            <a:r>
              <a:rPr lang="en-US" altLang="zh-CN" sz="28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</a:rPr>
              <a:t>ize</a:t>
            </a:r>
            <a:endParaRPr lang="en-US" altLang="zh-CN" sz="2800" dirty="0">
              <a:solidFill>
                <a:schemeClr val="bg1"/>
              </a:solidFill>
              <a:latin typeface="Gill Sans MT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of </a:t>
            </a:r>
            <a:r>
              <a:rPr lang="en-US" dirty="0" smtClean="0"/>
              <a:t>Stacked </a:t>
            </a:r>
            <a:r>
              <a:rPr lang="en-US" dirty="0"/>
              <a:t>Q</a:t>
            </a:r>
            <a:r>
              <a:rPr lang="en-US" dirty="0" smtClean="0"/>
              <a:t>uantum </a:t>
            </a:r>
            <a:r>
              <a:rPr lang="en-US" dirty="0"/>
              <a:t>D</a:t>
            </a:r>
            <a:r>
              <a:rPr lang="en-US" dirty="0" smtClean="0"/>
              <a:t>ots (Top </a:t>
            </a:r>
            <a:r>
              <a:rPr lang="en-US" dirty="0"/>
              <a:t>V</a:t>
            </a:r>
            <a:r>
              <a:rPr lang="en-US" dirty="0" smtClean="0"/>
              <a:t>iew</a:t>
            </a:r>
            <a:r>
              <a:rPr lang="en-US" dirty="0"/>
              <a:t>)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209550" y="6116638"/>
            <a:ext cx="4132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7E81E8"/>
                </a:solidFill>
                <a:latin typeface="Gill Sans MT" pitchFamily="34" charset="0"/>
              </a:rPr>
              <a:t>V.V. Strel’chuk et al., Semiconductors 41 (2007)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7475" y="2392363"/>
            <a:ext cx="8794750" cy="2157412"/>
            <a:chOff x="74" y="1386"/>
            <a:chExt cx="5540" cy="1359"/>
          </a:xfrm>
        </p:grpSpPr>
        <p:pic>
          <p:nvPicPr>
            <p:cNvPr id="3409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693" r="46555" b="67734"/>
            <a:stretch>
              <a:fillRect/>
            </a:stretch>
          </p:blipFill>
          <p:spPr bwMode="auto">
            <a:xfrm>
              <a:off x="74" y="1386"/>
              <a:ext cx="1724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099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3693" t="31044" r="46555" b="39511"/>
            <a:stretch>
              <a:fillRect/>
            </a:stretch>
          </p:blipFill>
          <p:spPr bwMode="auto">
            <a:xfrm>
              <a:off x="1961" y="1451"/>
              <a:ext cx="1724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099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13693" t="59267" r="46555" b="11288"/>
            <a:stretch>
              <a:fillRect/>
            </a:stretch>
          </p:blipFill>
          <p:spPr bwMode="auto">
            <a:xfrm>
              <a:off x="3890" y="1410"/>
              <a:ext cx="1724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347663" y="1047750"/>
            <a:ext cx="629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Growth of stacked quantum dots of In</a:t>
            </a:r>
            <a:r>
              <a:rPr lang="en-US" baseline="-25000">
                <a:solidFill>
                  <a:srgbClr val="604D48"/>
                </a:solidFill>
                <a:latin typeface="Gill Sans MT" pitchFamily="34" charset="0"/>
              </a:rPr>
              <a:t>0.5</a:t>
            </a: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Ga</a:t>
            </a:r>
            <a:r>
              <a:rPr lang="en-US" baseline="-25000">
                <a:solidFill>
                  <a:srgbClr val="604D48"/>
                </a:solidFill>
                <a:latin typeface="Gill Sans MT" pitchFamily="34" charset="0"/>
              </a:rPr>
              <a:t>0.5</a:t>
            </a:r>
            <a:r>
              <a:rPr lang="en-US">
                <a:solidFill>
                  <a:srgbClr val="604D48"/>
                </a:solidFill>
                <a:latin typeface="Gill Sans MT" pitchFamily="34" charset="0"/>
              </a:rPr>
              <a:t>As/GaAs(100)</a:t>
            </a: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754063" y="1995488"/>
            <a:ext cx="115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2 periods</a:t>
            </a: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3611563" y="2008188"/>
            <a:ext cx="115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7 periods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6721475" y="1995488"/>
            <a:ext cx="115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E1E1E"/>
                </a:solidFill>
                <a:latin typeface="Gill Sans MT" pitchFamily="34" charset="0"/>
              </a:rPr>
              <a:t>9 periods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85850"/>
            <a:ext cx="7772400" cy="3562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Use density-functional theory (DFT) to calculate strain dependence of microscopic parameters.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level-set formalism to model epitaxial growth.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Ordering in the </a:t>
            </a:r>
            <a:r>
              <a:rPr lang="en-US" sz="2000" dirty="0" err="1" smtClean="0">
                <a:solidFill>
                  <a:schemeClr val="tx1"/>
                </a:solidFill>
              </a:rPr>
              <a:t>submonolayer</a:t>
            </a:r>
            <a:r>
              <a:rPr lang="en-US" sz="2000" dirty="0" smtClean="0">
                <a:solidFill>
                  <a:schemeClr val="tx1"/>
                </a:solidFill>
              </a:rPr>
              <a:t> growth regime.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Ordering of stacked quantum dots.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85850"/>
            <a:ext cx="7772400" cy="3562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have </a:t>
            </a:r>
            <a:r>
              <a:rPr lang="en-US" sz="2000" dirty="0" smtClean="0">
                <a:solidFill>
                  <a:schemeClr val="tx1"/>
                </a:solidFill>
              </a:rPr>
              <a:t>used DFT to calculate the strain dependence of </a:t>
            </a:r>
            <a:r>
              <a:rPr lang="en-US" sz="2000" dirty="0" err="1" smtClean="0">
                <a:solidFill>
                  <a:schemeClr val="tx1"/>
                </a:solidFill>
              </a:rPr>
              <a:t>adatom</a:t>
            </a:r>
            <a:r>
              <a:rPr lang="en-US" sz="2000" dirty="0" smtClean="0">
                <a:solidFill>
                  <a:schemeClr val="tx1"/>
                </a:solidFill>
              </a:rPr>
              <a:t> diffusion, </a:t>
            </a:r>
            <a:r>
              <a:rPr lang="en-US" sz="2000" dirty="0" err="1" smtClean="0">
                <a:solidFill>
                  <a:schemeClr val="tx1"/>
                </a:solidFill>
              </a:rPr>
              <a:t>dimer</a:t>
            </a:r>
            <a:r>
              <a:rPr lang="en-US" sz="2000" dirty="0" smtClean="0">
                <a:solidFill>
                  <a:schemeClr val="tx1"/>
                </a:solidFill>
              </a:rPr>
              <a:t> dissociation, edge diffusion, and detachment from island boundaries for Ag on Ag(100).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have developed a numerically stable and efficient island dynamics model that includes the effect of strain on all microscopic parameters that are relevant during epitaxial growth.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find that compressive strain leads to sharpening of the scaled island size distribution, while tensile strain leads to broadening.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have modeled the aligned of stacked quantum dots.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Ongoing work: Include step-edge barrier, via a Robin Boundary condition, and study effect of strain on the uphill current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0"/>
            <a:ext cx="535305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Details of DFT Calculations</a:t>
            </a:r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85850"/>
            <a:ext cx="7772400" cy="480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/>
              <a:t>We use the </a:t>
            </a:r>
            <a:r>
              <a:rPr lang="en-US" sz="2000" dirty="0" smtClean="0">
                <a:solidFill>
                  <a:srgbClr val="C00000"/>
                </a:solidFill>
              </a:rPr>
              <a:t>FHI-AIMS package.</a:t>
            </a:r>
          </a:p>
          <a:p>
            <a:r>
              <a:rPr lang="en-US" sz="1600" dirty="0" smtClean="0">
                <a:solidFill>
                  <a:srgbClr val="7E81E8"/>
                </a:solidFill>
              </a:rPr>
              <a:t>			V. Blum et al., Comp. Phys. Comm. 180, 2175 (2009).</a:t>
            </a:r>
            <a:endParaRPr lang="en-US" sz="1600" u="sng" dirty="0" smtClean="0">
              <a:solidFill>
                <a:srgbClr val="7E81E8"/>
              </a:solidFill>
            </a:endParaRP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This code uses numeric atom-centered basis sets.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GGA is used for exchange correlation (PBE parameterization).</a:t>
            </a:r>
            <a:endParaRPr lang="en-US" sz="2000" dirty="0"/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 smtClean="0"/>
              <a:t>Periodic </a:t>
            </a:r>
            <a:r>
              <a:rPr lang="en-US" sz="2000" dirty="0" err="1" smtClean="0"/>
              <a:t>supercells</a:t>
            </a:r>
            <a:r>
              <a:rPr lang="en-US" sz="2000" dirty="0" smtClean="0"/>
              <a:t> with 6 layers that are fully relaxed.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endParaRPr lang="en-US" sz="2000" dirty="0" smtClean="0"/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AE1E1E"/>
                </a:solidFill>
              </a:rPr>
              <a:t>Model system: Ag/Ag(100)</a:t>
            </a:r>
          </a:p>
          <a:p>
            <a:pP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Dependence for </a:t>
            </a:r>
            <a:r>
              <a:rPr lang="en-US" dirty="0" err="1" smtClean="0"/>
              <a:t>Adatom</a:t>
            </a:r>
            <a:r>
              <a:rPr lang="en-US" dirty="0" smtClean="0"/>
              <a:t> Diffusion for Ag on Ag(100)</a:t>
            </a:r>
            <a:endParaRPr lang="en-US" dirty="0"/>
          </a:p>
        </p:txBody>
      </p:sp>
      <p:grpSp>
        <p:nvGrpSpPr>
          <p:cNvPr id="2" name="Group 40"/>
          <p:cNvGrpSpPr/>
          <p:nvPr/>
        </p:nvGrpSpPr>
        <p:grpSpPr>
          <a:xfrm>
            <a:off x="304800" y="1403350"/>
            <a:ext cx="3003550" cy="1949450"/>
            <a:chOff x="539750" y="1365250"/>
            <a:chExt cx="3003550" cy="1949450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539750" y="1365250"/>
              <a:ext cx="899706" cy="900163"/>
              <a:chOff x="558" y="926"/>
              <a:chExt cx="331" cy="332"/>
            </a:xfrm>
          </p:grpSpPr>
          <p:sp>
            <p:nvSpPr>
              <p:cNvPr id="37" name="Oval 60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61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2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63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1591672" y="1365250"/>
              <a:ext cx="899706" cy="900163"/>
              <a:chOff x="558" y="926"/>
              <a:chExt cx="331" cy="332"/>
            </a:xfrm>
          </p:grpSpPr>
          <p:sp>
            <p:nvSpPr>
              <p:cNvPr id="33" name="Oval 65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66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67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68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91672" y="2414537"/>
              <a:ext cx="899706" cy="900163"/>
              <a:chOff x="558" y="926"/>
              <a:chExt cx="331" cy="332"/>
            </a:xfrm>
          </p:grpSpPr>
          <p:sp>
            <p:nvSpPr>
              <p:cNvPr id="29" name="Oval 70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71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72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73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539750" y="2414537"/>
              <a:ext cx="899706" cy="900163"/>
              <a:chOff x="558" y="926"/>
              <a:chExt cx="331" cy="332"/>
            </a:xfrm>
          </p:grpSpPr>
          <p:sp>
            <p:nvSpPr>
              <p:cNvPr id="25" name="Oval 75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76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77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78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2643594" y="1365250"/>
              <a:ext cx="899706" cy="900163"/>
              <a:chOff x="558" y="926"/>
              <a:chExt cx="331" cy="332"/>
            </a:xfrm>
          </p:grpSpPr>
          <p:sp>
            <p:nvSpPr>
              <p:cNvPr id="21" name="Oval 80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81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2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3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Oval 84"/>
            <p:cNvSpPr>
              <a:spLocks noChangeAspect="1" noChangeArrowheads="1"/>
            </p:cNvSpPr>
            <p:nvPr/>
          </p:nvSpPr>
          <p:spPr bwMode="auto">
            <a:xfrm>
              <a:off x="2643594" y="2414537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5"/>
            <p:cNvSpPr>
              <a:spLocks noChangeAspect="1" noChangeArrowheads="1"/>
            </p:cNvSpPr>
            <p:nvPr/>
          </p:nvSpPr>
          <p:spPr bwMode="auto">
            <a:xfrm>
              <a:off x="3168196" y="2414537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6"/>
            <p:cNvSpPr>
              <a:spLocks noChangeAspect="1" noChangeArrowheads="1"/>
            </p:cNvSpPr>
            <p:nvPr/>
          </p:nvSpPr>
          <p:spPr bwMode="auto">
            <a:xfrm>
              <a:off x="2643594" y="2940536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87"/>
            <p:cNvSpPr>
              <a:spLocks noChangeAspect="1" noChangeArrowheads="1"/>
            </p:cNvSpPr>
            <p:nvPr/>
          </p:nvSpPr>
          <p:spPr bwMode="auto">
            <a:xfrm>
              <a:off x="3168196" y="2940536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89"/>
            <p:cNvSpPr>
              <a:spLocks noChangeAspect="1" noChangeArrowheads="1"/>
            </p:cNvSpPr>
            <p:nvPr/>
          </p:nvSpPr>
          <p:spPr bwMode="auto">
            <a:xfrm>
              <a:off x="1852614" y="2151537"/>
              <a:ext cx="375104" cy="374164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0" descr="20%"/>
            <p:cNvSpPr>
              <a:spLocks noChangeAspect="1" noChangeArrowheads="1"/>
            </p:cNvSpPr>
            <p:nvPr/>
          </p:nvSpPr>
          <p:spPr bwMode="auto">
            <a:xfrm>
              <a:off x="2379934" y="2151537"/>
              <a:ext cx="375104" cy="374164"/>
            </a:xfrm>
            <a:prstGeom prst="ellipse">
              <a:avLst/>
            </a:prstGeom>
            <a:pattFill prst="pct20">
              <a:fgClr>
                <a:srgbClr val="AE1E1E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>
              <a:off x="2051039" y="2349465"/>
              <a:ext cx="527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57700" y="6134100"/>
            <a:ext cx="4424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7E81E8"/>
                </a:solidFill>
                <a:latin typeface="Gill Sans MT" pitchFamily="34" charset="0"/>
              </a:rPr>
              <a:t>In agreement with Yu and </a:t>
            </a:r>
            <a:r>
              <a:rPr lang="en-US" sz="1400" dirty="0" err="1" smtClean="0">
                <a:solidFill>
                  <a:srgbClr val="7E81E8"/>
                </a:solidFill>
                <a:latin typeface="Gill Sans MT" pitchFamily="34" charset="0"/>
              </a:rPr>
              <a:t>Scheffler</a:t>
            </a:r>
            <a:r>
              <a:rPr lang="en-US" sz="1400" dirty="0" smtClean="0">
                <a:solidFill>
                  <a:srgbClr val="7E81E8"/>
                </a:solidFill>
                <a:latin typeface="Gill Sans MT" pitchFamily="34" charset="0"/>
              </a:rPr>
              <a:t>, PRB 56, R15569 (1997)</a:t>
            </a:r>
            <a:endParaRPr lang="en-US" sz="1400" dirty="0">
              <a:solidFill>
                <a:srgbClr val="7E81E8"/>
              </a:solidFill>
              <a:latin typeface="Gill Sans MT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611875" y="710159"/>
            <a:ext cx="5707806" cy="4370256"/>
            <a:chOff x="5570530" y="510220"/>
            <a:chExt cx="5707806" cy="4370256"/>
          </a:xfrm>
        </p:grpSpPr>
        <p:sp>
          <p:nvSpPr>
            <p:cNvPr id="46" name="TextBox 45"/>
            <p:cNvSpPr txBox="1"/>
            <p:nvPr/>
          </p:nvSpPr>
          <p:spPr>
            <a:xfrm rot="20400000">
              <a:off x="6809658" y="3017622"/>
              <a:ext cx="1931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15 </a:t>
              </a:r>
              <a:r>
                <a:rPr lang="en-US" dirty="0" err="1" smtClean="0">
                  <a:solidFill>
                    <a:srgbClr val="FF0000"/>
                  </a:solidFill>
                  <a:latin typeface="+mn-lt"/>
                </a:rPr>
                <a:t>meV</a:t>
              </a:r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/ % misfit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388097" name="Object 1"/>
            <p:cNvGraphicFramePr>
              <a:graphicFrameLocks noChangeAspect="1"/>
            </p:cNvGraphicFramePr>
            <p:nvPr/>
          </p:nvGraphicFramePr>
          <p:xfrm>
            <a:off x="5570530" y="510220"/>
            <a:ext cx="5707806" cy="4370256"/>
          </p:xfrm>
          <a:graphic>
            <a:graphicData uri="http://schemas.openxmlformats.org/presentationml/2006/ole">
              <p:oleObj spid="_x0000_s388097" name="Graph" r:id="rId3" imgW="3901320" imgH="2986920" progId="Origin50.Graph">
                <p:embed/>
              </p:oleObj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Dependence for </a:t>
            </a:r>
            <a:r>
              <a:rPr lang="en-US" dirty="0" err="1" smtClean="0"/>
              <a:t>Dimer</a:t>
            </a:r>
            <a:r>
              <a:rPr lang="en-US" dirty="0" smtClean="0"/>
              <a:t> Dissociation for Ag on Ag(100)</a:t>
            </a:r>
            <a:endParaRPr lang="en-US" dirty="0"/>
          </a:p>
        </p:txBody>
      </p:sp>
      <p:grpSp>
        <p:nvGrpSpPr>
          <p:cNvPr id="2" name="Group 41"/>
          <p:cNvGrpSpPr/>
          <p:nvPr/>
        </p:nvGrpSpPr>
        <p:grpSpPr>
          <a:xfrm>
            <a:off x="304800" y="1631950"/>
            <a:ext cx="3003550" cy="1949450"/>
            <a:chOff x="539750" y="1365250"/>
            <a:chExt cx="3003550" cy="1949450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539750" y="1365250"/>
              <a:ext cx="899706" cy="900163"/>
              <a:chOff x="558" y="926"/>
              <a:chExt cx="331" cy="332"/>
            </a:xfrm>
          </p:grpSpPr>
          <p:sp>
            <p:nvSpPr>
              <p:cNvPr id="37" name="Oval 60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61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2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63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1591672" y="1365250"/>
              <a:ext cx="899706" cy="900163"/>
              <a:chOff x="558" y="926"/>
              <a:chExt cx="331" cy="332"/>
            </a:xfrm>
          </p:grpSpPr>
          <p:sp>
            <p:nvSpPr>
              <p:cNvPr id="33" name="Oval 65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66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67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68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91672" y="2414537"/>
              <a:ext cx="899706" cy="900163"/>
              <a:chOff x="558" y="926"/>
              <a:chExt cx="331" cy="332"/>
            </a:xfrm>
          </p:grpSpPr>
          <p:sp>
            <p:nvSpPr>
              <p:cNvPr id="29" name="Oval 70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71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72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73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539750" y="2414537"/>
              <a:ext cx="899706" cy="900163"/>
              <a:chOff x="558" y="926"/>
              <a:chExt cx="331" cy="332"/>
            </a:xfrm>
          </p:grpSpPr>
          <p:sp>
            <p:nvSpPr>
              <p:cNvPr id="25" name="Oval 75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76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77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78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2643594" y="1365250"/>
              <a:ext cx="899706" cy="900163"/>
              <a:chOff x="558" y="926"/>
              <a:chExt cx="331" cy="332"/>
            </a:xfrm>
          </p:grpSpPr>
          <p:sp>
            <p:nvSpPr>
              <p:cNvPr id="21" name="Oval 80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81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2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3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Oval 84"/>
            <p:cNvSpPr>
              <a:spLocks noChangeAspect="1" noChangeArrowheads="1"/>
            </p:cNvSpPr>
            <p:nvPr/>
          </p:nvSpPr>
          <p:spPr bwMode="auto">
            <a:xfrm>
              <a:off x="2643594" y="2414537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5"/>
            <p:cNvSpPr>
              <a:spLocks noChangeAspect="1" noChangeArrowheads="1"/>
            </p:cNvSpPr>
            <p:nvPr/>
          </p:nvSpPr>
          <p:spPr bwMode="auto">
            <a:xfrm>
              <a:off x="3168196" y="2414537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6"/>
            <p:cNvSpPr>
              <a:spLocks noChangeAspect="1" noChangeArrowheads="1"/>
            </p:cNvSpPr>
            <p:nvPr/>
          </p:nvSpPr>
          <p:spPr bwMode="auto">
            <a:xfrm>
              <a:off x="2643594" y="2940536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87"/>
            <p:cNvSpPr>
              <a:spLocks noChangeAspect="1" noChangeArrowheads="1"/>
            </p:cNvSpPr>
            <p:nvPr/>
          </p:nvSpPr>
          <p:spPr bwMode="auto">
            <a:xfrm>
              <a:off x="3168196" y="2940536"/>
              <a:ext cx="375104" cy="3741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88"/>
            <p:cNvSpPr>
              <a:spLocks noChangeAspect="1" noChangeArrowheads="1"/>
            </p:cNvSpPr>
            <p:nvPr/>
          </p:nvSpPr>
          <p:spPr bwMode="auto">
            <a:xfrm>
              <a:off x="1328012" y="2151537"/>
              <a:ext cx="375104" cy="374164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89"/>
            <p:cNvSpPr>
              <a:spLocks noChangeAspect="1" noChangeArrowheads="1"/>
            </p:cNvSpPr>
            <p:nvPr/>
          </p:nvSpPr>
          <p:spPr bwMode="auto">
            <a:xfrm>
              <a:off x="1852614" y="2151537"/>
              <a:ext cx="375104" cy="374164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0" descr="20%"/>
            <p:cNvSpPr>
              <a:spLocks noChangeAspect="1" noChangeArrowheads="1"/>
            </p:cNvSpPr>
            <p:nvPr/>
          </p:nvSpPr>
          <p:spPr bwMode="auto">
            <a:xfrm>
              <a:off x="2379934" y="2151537"/>
              <a:ext cx="375104" cy="374164"/>
            </a:xfrm>
            <a:prstGeom prst="ellipse">
              <a:avLst/>
            </a:prstGeom>
            <a:pattFill prst="pct20">
              <a:fgClr>
                <a:srgbClr val="AE1E1E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>
              <a:off x="2051039" y="2349465"/>
              <a:ext cx="527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11519" y="1163105"/>
            <a:ext cx="5607486" cy="4293445"/>
            <a:chOff x="3496660" y="1239915"/>
            <a:chExt cx="5607486" cy="4293445"/>
          </a:xfrm>
        </p:grpSpPr>
        <p:sp>
          <p:nvSpPr>
            <p:cNvPr id="46" name="TextBox 45"/>
            <p:cNvSpPr txBox="1"/>
            <p:nvPr/>
          </p:nvSpPr>
          <p:spPr>
            <a:xfrm rot="19680000">
              <a:off x="5721787" y="3334412"/>
              <a:ext cx="1931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15 </a:t>
              </a:r>
              <a:r>
                <a:rPr lang="en-US" dirty="0" err="1" smtClean="0">
                  <a:solidFill>
                    <a:srgbClr val="FF0000"/>
                  </a:solidFill>
                  <a:latin typeface="+mn-lt"/>
                </a:rPr>
                <a:t>meV</a:t>
              </a:r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/ % misfit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387073" name="Object 1"/>
            <p:cNvGraphicFramePr>
              <a:graphicFrameLocks noChangeAspect="1"/>
            </p:cNvGraphicFramePr>
            <p:nvPr/>
          </p:nvGraphicFramePr>
          <p:xfrm>
            <a:off x="3496660" y="1239915"/>
            <a:ext cx="5607486" cy="4293445"/>
          </p:xfrm>
          <a:graphic>
            <a:graphicData uri="http://schemas.openxmlformats.org/presentationml/2006/ole">
              <p:oleObj spid="_x0000_s387073" name="Graph" r:id="rId3" imgW="3901320" imgH="2986920" progId="Origin50.Graph">
                <p:embed/>
              </p:oleObj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2590800" cy="231775"/>
          </a:xfrm>
        </p:spPr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Dependence for Edge Diffusion for Ag/Ag(100)</a:t>
            </a:r>
            <a:endParaRPr lang="en-US" dirty="0"/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228600" y="1568276"/>
            <a:ext cx="801144" cy="803564"/>
            <a:chOff x="558" y="926"/>
            <a:chExt cx="331" cy="332"/>
          </a:xfrm>
        </p:grpSpPr>
        <p:sp>
          <p:nvSpPr>
            <p:cNvPr id="101" name="Oval 94"/>
            <p:cNvSpPr>
              <a:spLocks noChangeAspect="1" noChangeArrowheads="1"/>
            </p:cNvSpPr>
            <p:nvPr/>
          </p:nvSpPr>
          <p:spPr bwMode="auto">
            <a:xfrm>
              <a:off x="558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95"/>
            <p:cNvSpPr>
              <a:spLocks noChangeAspect="1" noChangeArrowheads="1"/>
            </p:cNvSpPr>
            <p:nvPr/>
          </p:nvSpPr>
          <p:spPr bwMode="auto">
            <a:xfrm>
              <a:off x="751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96"/>
            <p:cNvSpPr>
              <a:spLocks noChangeAspect="1" noChangeArrowheads="1"/>
            </p:cNvSpPr>
            <p:nvPr/>
          </p:nvSpPr>
          <p:spPr bwMode="auto">
            <a:xfrm>
              <a:off x="558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97"/>
            <p:cNvSpPr>
              <a:spLocks noChangeAspect="1" noChangeArrowheads="1"/>
            </p:cNvSpPr>
            <p:nvPr/>
          </p:nvSpPr>
          <p:spPr bwMode="auto">
            <a:xfrm>
              <a:off x="751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1165284" y="1568276"/>
            <a:ext cx="801144" cy="803564"/>
            <a:chOff x="558" y="926"/>
            <a:chExt cx="331" cy="332"/>
          </a:xfrm>
        </p:grpSpPr>
        <p:sp>
          <p:nvSpPr>
            <p:cNvPr id="97" name="Oval 99"/>
            <p:cNvSpPr>
              <a:spLocks noChangeAspect="1" noChangeArrowheads="1"/>
            </p:cNvSpPr>
            <p:nvPr/>
          </p:nvSpPr>
          <p:spPr bwMode="auto">
            <a:xfrm>
              <a:off x="558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100"/>
            <p:cNvSpPr>
              <a:spLocks noChangeAspect="1" noChangeArrowheads="1"/>
            </p:cNvSpPr>
            <p:nvPr/>
          </p:nvSpPr>
          <p:spPr bwMode="auto">
            <a:xfrm>
              <a:off x="751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01"/>
            <p:cNvSpPr>
              <a:spLocks noChangeAspect="1" noChangeArrowheads="1"/>
            </p:cNvSpPr>
            <p:nvPr/>
          </p:nvSpPr>
          <p:spPr bwMode="auto">
            <a:xfrm>
              <a:off x="558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102"/>
            <p:cNvSpPr>
              <a:spLocks noChangeAspect="1" noChangeArrowheads="1"/>
            </p:cNvSpPr>
            <p:nvPr/>
          </p:nvSpPr>
          <p:spPr bwMode="auto">
            <a:xfrm>
              <a:off x="751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1165284" y="2504960"/>
            <a:ext cx="801144" cy="803564"/>
            <a:chOff x="558" y="926"/>
            <a:chExt cx="331" cy="332"/>
          </a:xfrm>
        </p:grpSpPr>
        <p:sp>
          <p:nvSpPr>
            <p:cNvPr id="93" name="Oval 104"/>
            <p:cNvSpPr>
              <a:spLocks noChangeAspect="1" noChangeArrowheads="1"/>
            </p:cNvSpPr>
            <p:nvPr/>
          </p:nvSpPr>
          <p:spPr bwMode="auto">
            <a:xfrm>
              <a:off x="558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05"/>
            <p:cNvSpPr>
              <a:spLocks noChangeAspect="1" noChangeArrowheads="1"/>
            </p:cNvSpPr>
            <p:nvPr/>
          </p:nvSpPr>
          <p:spPr bwMode="auto">
            <a:xfrm>
              <a:off x="751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06"/>
            <p:cNvSpPr>
              <a:spLocks noChangeAspect="1" noChangeArrowheads="1"/>
            </p:cNvSpPr>
            <p:nvPr/>
          </p:nvSpPr>
          <p:spPr bwMode="auto">
            <a:xfrm>
              <a:off x="558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07"/>
            <p:cNvSpPr>
              <a:spLocks noChangeAspect="1" noChangeArrowheads="1"/>
            </p:cNvSpPr>
            <p:nvPr/>
          </p:nvSpPr>
          <p:spPr bwMode="auto">
            <a:xfrm>
              <a:off x="751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228600" y="2504960"/>
            <a:ext cx="801144" cy="803564"/>
            <a:chOff x="558" y="926"/>
            <a:chExt cx="331" cy="332"/>
          </a:xfrm>
        </p:grpSpPr>
        <p:sp>
          <p:nvSpPr>
            <p:cNvPr id="89" name="Oval 109"/>
            <p:cNvSpPr>
              <a:spLocks noChangeAspect="1" noChangeArrowheads="1"/>
            </p:cNvSpPr>
            <p:nvPr/>
          </p:nvSpPr>
          <p:spPr bwMode="auto">
            <a:xfrm>
              <a:off x="558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10"/>
            <p:cNvSpPr>
              <a:spLocks noChangeAspect="1" noChangeArrowheads="1"/>
            </p:cNvSpPr>
            <p:nvPr/>
          </p:nvSpPr>
          <p:spPr bwMode="auto">
            <a:xfrm>
              <a:off x="751" y="926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11"/>
            <p:cNvSpPr>
              <a:spLocks noChangeAspect="1" noChangeArrowheads="1"/>
            </p:cNvSpPr>
            <p:nvPr/>
          </p:nvSpPr>
          <p:spPr bwMode="auto">
            <a:xfrm>
              <a:off x="558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12"/>
            <p:cNvSpPr>
              <a:spLocks noChangeAspect="1" noChangeArrowheads="1"/>
            </p:cNvSpPr>
            <p:nvPr/>
          </p:nvSpPr>
          <p:spPr bwMode="auto">
            <a:xfrm>
              <a:off x="751" y="1120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2101969" y="1568276"/>
            <a:ext cx="801144" cy="1740248"/>
            <a:chOff x="2275" y="926"/>
            <a:chExt cx="331" cy="719"/>
          </a:xfrm>
        </p:grpSpPr>
        <p:grpSp>
          <p:nvGrpSpPr>
            <p:cNvPr id="10" name="Group 114"/>
            <p:cNvGrpSpPr>
              <a:grpSpLocks/>
            </p:cNvGrpSpPr>
            <p:nvPr/>
          </p:nvGrpSpPr>
          <p:grpSpPr bwMode="auto">
            <a:xfrm>
              <a:off x="2275" y="926"/>
              <a:ext cx="331" cy="332"/>
              <a:chOff x="558" y="926"/>
              <a:chExt cx="331" cy="332"/>
            </a:xfrm>
          </p:grpSpPr>
          <p:sp>
            <p:nvSpPr>
              <p:cNvPr id="85" name="Oval 115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116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17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18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" name="Oval 119"/>
            <p:cNvSpPr>
              <a:spLocks noChangeAspect="1" noChangeArrowheads="1"/>
            </p:cNvSpPr>
            <p:nvPr/>
          </p:nvSpPr>
          <p:spPr bwMode="auto">
            <a:xfrm>
              <a:off x="2275" y="1313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20"/>
            <p:cNvSpPr>
              <a:spLocks noChangeAspect="1" noChangeArrowheads="1"/>
            </p:cNvSpPr>
            <p:nvPr/>
          </p:nvSpPr>
          <p:spPr bwMode="auto">
            <a:xfrm>
              <a:off x="2468" y="1313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21"/>
            <p:cNvSpPr>
              <a:spLocks noChangeAspect="1" noChangeArrowheads="1"/>
            </p:cNvSpPr>
            <p:nvPr/>
          </p:nvSpPr>
          <p:spPr bwMode="auto">
            <a:xfrm>
              <a:off x="2275" y="1507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2"/>
            <p:cNvSpPr>
              <a:spLocks noChangeAspect="1" noChangeArrowheads="1"/>
            </p:cNvSpPr>
            <p:nvPr/>
          </p:nvSpPr>
          <p:spPr bwMode="auto">
            <a:xfrm>
              <a:off x="2468" y="1507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3038653" y="1568276"/>
            <a:ext cx="801144" cy="1740248"/>
            <a:chOff x="2275" y="926"/>
            <a:chExt cx="331" cy="719"/>
          </a:xfrm>
        </p:grpSpPr>
        <p:grpSp>
          <p:nvGrpSpPr>
            <p:cNvPr id="12" name="Group 124"/>
            <p:cNvGrpSpPr>
              <a:grpSpLocks/>
            </p:cNvGrpSpPr>
            <p:nvPr/>
          </p:nvGrpSpPr>
          <p:grpSpPr bwMode="auto">
            <a:xfrm>
              <a:off x="2275" y="926"/>
              <a:ext cx="331" cy="332"/>
              <a:chOff x="558" y="926"/>
              <a:chExt cx="331" cy="332"/>
            </a:xfrm>
          </p:grpSpPr>
          <p:sp>
            <p:nvSpPr>
              <p:cNvPr id="76" name="Oval 125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26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27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28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" name="Oval 129"/>
            <p:cNvSpPr>
              <a:spLocks noChangeAspect="1" noChangeArrowheads="1"/>
            </p:cNvSpPr>
            <p:nvPr/>
          </p:nvSpPr>
          <p:spPr bwMode="auto">
            <a:xfrm>
              <a:off x="2275" y="1313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30"/>
            <p:cNvSpPr>
              <a:spLocks noChangeAspect="1" noChangeArrowheads="1"/>
            </p:cNvSpPr>
            <p:nvPr/>
          </p:nvSpPr>
          <p:spPr bwMode="auto">
            <a:xfrm>
              <a:off x="2468" y="1313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31"/>
            <p:cNvSpPr>
              <a:spLocks noChangeAspect="1" noChangeArrowheads="1"/>
            </p:cNvSpPr>
            <p:nvPr/>
          </p:nvSpPr>
          <p:spPr bwMode="auto">
            <a:xfrm>
              <a:off x="2275" y="1507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32"/>
            <p:cNvSpPr>
              <a:spLocks noChangeAspect="1" noChangeArrowheads="1"/>
            </p:cNvSpPr>
            <p:nvPr/>
          </p:nvSpPr>
          <p:spPr bwMode="auto">
            <a:xfrm>
              <a:off x="2468" y="1507"/>
              <a:ext cx="138" cy="1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33"/>
          <p:cNvGrpSpPr>
            <a:grpSpLocks/>
          </p:cNvGrpSpPr>
          <p:nvPr/>
        </p:nvGrpSpPr>
        <p:grpSpPr bwMode="auto">
          <a:xfrm>
            <a:off x="930508" y="2270184"/>
            <a:ext cx="1270696" cy="334011"/>
            <a:chOff x="1791" y="1216"/>
            <a:chExt cx="525" cy="138"/>
          </a:xfrm>
        </p:grpSpPr>
        <p:sp>
          <p:nvSpPr>
            <p:cNvPr id="68" name="Oval 134"/>
            <p:cNvSpPr>
              <a:spLocks noChangeAspect="1" noChangeArrowheads="1"/>
            </p:cNvSpPr>
            <p:nvPr/>
          </p:nvSpPr>
          <p:spPr bwMode="auto">
            <a:xfrm>
              <a:off x="1791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35"/>
            <p:cNvSpPr>
              <a:spLocks noChangeAspect="1" noChangeArrowheads="1"/>
            </p:cNvSpPr>
            <p:nvPr/>
          </p:nvSpPr>
          <p:spPr bwMode="auto">
            <a:xfrm>
              <a:off x="1984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36"/>
            <p:cNvSpPr>
              <a:spLocks noChangeAspect="1" noChangeArrowheads="1"/>
            </p:cNvSpPr>
            <p:nvPr/>
          </p:nvSpPr>
          <p:spPr bwMode="auto">
            <a:xfrm>
              <a:off x="2178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930508" y="2739736"/>
            <a:ext cx="1270696" cy="334011"/>
            <a:chOff x="1791" y="1216"/>
            <a:chExt cx="525" cy="138"/>
          </a:xfrm>
        </p:grpSpPr>
        <p:sp>
          <p:nvSpPr>
            <p:cNvPr id="65" name="Oval 138"/>
            <p:cNvSpPr>
              <a:spLocks noChangeAspect="1" noChangeArrowheads="1"/>
            </p:cNvSpPr>
            <p:nvPr/>
          </p:nvSpPr>
          <p:spPr bwMode="auto">
            <a:xfrm>
              <a:off x="1791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39"/>
            <p:cNvSpPr>
              <a:spLocks noChangeAspect="1" noChangeArrowheads="1"/>
            </p:cNvSpPr>
            <p:nvPr/>
          </p:nvSpPr>
          <p:spPr bwMode="auto">
            <a:xfrm>
              <a:off x="1984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40"/>
            <p:cNvSpPr>
              <a:spLocks noChangeAspect="1" noChangeArrowheads="1"/>
            </p:cNvSpPr>
            <p:nvPr/>
          </p:nvSpPr>
          <p:spPr bwMode="auto">
            <a:xfrm>
              <a:off x="2178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1"/>
          <p:cNvGrpSpPr>
            <a:grpSpLocks/>
          </p:cNvGrpSpPr>
          <p:nvPr/>
        </p:nvGrpSpPr>
        <p:grpSpPr bwMode="auto">
          <a:xfrm>
            <a:off x="930508" y="1803052"/>
            <a:ext cx="1270696" cy="334011"/>
            <a:chOff x="1791" y="1216"/>
            <a:chExt cx="525" cy="138"/>
          </a:xfrm>
        </p:grpSpPr>
        <p:sp>
          <p:nvSpPr>
            <p:cNvPr id="62" name="Oval 142"/>
            <p:cNvSpPr>
              <a:spLocks noChangeAspect="1" noChangeArrowheads="1"/>
            </p:cNvSpPr>
            <p:nvPr/>
          </p:nvSpPr>
          <p:spPr bwMode="auto">
            <a:xfrm>
              <a:off x="1791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43"/>
            <p:cNvSpPr>
              <a:spLocks noChangeAspect="1" noChangeArrowheads="1"/>
            </p:cNvSpPr>
            <p:nvPr/>
          </p:nvSpPr>
          <p:spPr bwMode="auto">
            <a:xfrm>
              <a:off x="1984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44"/>
            <p:cNvSpPr>
              <a:spLocks noChangeAspect="1" noChangeArrowheads="1"/>
            </p:cNvSpPr>
            <p:nvPr/>
          </p:nvSpPr>
          <p:spPr bwMode="auto">
            <a:xfrm>
              <a:off x="2178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45"/>
          <p:cNvGrpSpPr>
            <a:grpSpLocks/>
          </p:cNvGrpSpPr>
          <p:nvPr/>
        </p:nvGrpSpPr>
        <p:grpSpPr bwMode="auto">
          <a:xfrm>
            <a:off x="930508" y="3209289"/>
            <a:ext cx="1270696" cy="334011"/>
            <a:chOff x="1791" y="1216"/>
            <a:chExt cx="525" cy="138"/>
          </a:xfrm>
        </p:grpSpPr>
        <p:sp>
          <p:nvSpPr>
            <p:cNvPr id="59" name="Oval 146"/>
            <p:cNvSpPr>
              <a:spLocks noChangeAspect="1" noChangeArrowheads="1"/>
            </p:cNvSpPr>
            <p:nvPr/>
          </p:nvSpPr>
          <p:spPr bwMode="auto">
            <a:xfrm>
              <a:off x="1791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47"/>
            <p:cNvSpPr>
              <a:spLocks noChangeAspect="1" noChangeArrowheads="1"/>
            </p:cNvSpPr>
            <p:nvPr/>
          </p:nvSpPr>
          <p:spPr bwMode="auto">
            <a:xfrm>
              <a:off x="1984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48"/>
            <p:cNvSpPr>
              <a:spLocks noChangeAspect="1" noChangeArrowheads="1"/>
            </p:cNvSpPr>
            <p:nvPr/>
          </p:nvSpPr>
          <p:spPr bwMode="auto">
            <a:xfrm>
              <a:off x="2178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49"/>
          <p:cNvGrpSpPr>
            <a:grpSpLocks/>
          </p:cNvGrpSpPr>
          <p:nvPr/>
        </p:nvGrpSpPr>
        <p:grpSpPr bwMode="auto">
          <a:xfrm>
            <a:off x="930508" y="1333500"/>
            <a:ext cx="1270696" cy="334011"/>
            <a:chOff x="1791" y="1216"/>
            <a:chExt cx="525" cy="138"/>
          </a:xfrm>
        </p:grpSpPr>
        <p:sp>
          <p:nvSpPr>
            <p:cNvPr id="56" name="Oval 150"/>
            <p:cNvSpPr>
              <a:spLocks noChangeAspect="1" noChangeArrowheads="1"/>
            </p:cNvSpPr>
            <p:nvPr/>
          </p:nvSpPr>
          <p:spPr bwMode="auto">
            <a:xfrm>
              <a:off x="1791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51"/>
            <p:cNvSpPr>
              <a:spLocks noChangeAspect="1" noChangeArrowheads="1"/>
            </p:cNvSpPr>
            <p:nvPr/>
          </p:nvSpPr>
          <p:spPr bwMode="auto">
            <a:xfrm>
              <a:off x="1984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52"/>
            <p:cNvSpPr>
              <a:spLocks noChangeAspect="1" noChangeArrowheads="1"/>
            </p:cNvSpPr>
            <p:nvPr/>
          </p:nvSpPr>
          <p:spPr bwMode="auto">
            <a:xfrm>
              <a:off x="2178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Oval 153"/>
          <p:cNvSpPr>
            <a:spLocks noChangeAspect="1" noChangeArrowheads="1"/>
          </p:cNvSpPr>
          <p:nvPr/>
        </p:nvSpPr>
        <p:spPr bwMode="auto">
          <a:xfrm>
            <a:off x="2336745" y="2270184"/>
            <a:ext cx="334012" cy="334011"/>
          </a:xfrm>
          <a:prstGeom prst="ellipse">
            <a:avLst/>
          </a:prstGeom>
          <a:solidFill>
            <a:srgbClr val="AE1E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54" descr="20%"/>
          <p:cNvSpPr>
            <a:spLocks noChangeAspect="1" noChangeArrowheads="1"/>
          </p:cNvSpPr>
          <p:nvPr/>
        </p:nvSpPr>
        <p:spPr bwMode="auto">
          <a:xfrm>
            <a:off x="2324100" y="1790700"/>
            <a:ext cx="334012" cy="334011"/>
          </a:xfrm>
          <a:prstGeom prst="ellipse">
            <a:avLst/>
          </a:prstGeom>
          <a:pattFill prst="pct20">
            <a:fgClr>
              <a:srgbClr val="AE1E1E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55"/>
          <p:cNvSpPr>
            <a:spLocks noChangeShapeType="1"/>
          </p:cNvSpPr>
          <p:nvPr/>
        </p:nvSpPr>
        <p:spPr bwMode="auto">
          <a:xfrm flipV="1">
            <a:off x="2513432" y="1943100"/>
            <a:ext cx="1168" cy="5037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 rot="19380000">
            <a:off x="5342794" y="3163547"/>
            <a:ext cx="193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20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meV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/ % misfit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86049" name="Object 1"/>
          <p:cNvGraphicFramePr>
            <a:graphicFrameLocks noChangeAspect="1"/>
          </p:cNvGraphicFramePr>
          <p:nvPr/>
        </p:nvGraphicFramePr>
        <p:xfrm>
          <a:off x="3919115" y="1124700"/>
          <a:ext cx="5707804" cy="4370255"/>
        </p:xfrm>
        <a:graphic>
          <a:graphicData uri="http://schemas.openxmlformats.org/presentationml/2006/ole">
            <p:oleObj spid="_x0000_s386049" name="Graph" r:id="rId3" imgW="3901320" imgH="2986920" progId="Origin50.Graph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Dependence for </a:t>
            </a:r>
            <a:r>
              <a:rPr lang="en-US" dirty="0" err="1" smtClean="0"/>
              <a:t>Adatom</a:t>
            </a:r>
            <a:r>
              <a:rPr lang="en-US" dirty="0" smtClean="0"/>
              <a:t> Detachment for Ag/Ag(100)</a:t>
            </a:r>
            <a:endParaRPr lang="en-US" dirty="0"/>
          </a:p>
        </p:txBody>
      </p:sp>
      <p:grpSp>
        <p:nvGrpSpPr>
          <p:cNvPr id="2" name="Group 92"/>
          <p:cNvGrpSpPr>
            <a:grpSpLocks noChangeAspect="1"/>
          </p:cNvGrpSpPr>
          <p:nvPr/>
        </p:nvGrpSpPr>
        <p:grpSpPr bwMode="auto">
          <a:xfrm>
            <a:off x="114300" y="1333500"/>
            <a:ext cx="3611197" cy="2209800"/>
            <a:chOff x="1501" y="829"/>
            <a:chExt cx="1492" cy="913"/>
          </a:xfrm>
        </p:grpSpPr>
        <p:grpSp>
          <p:nvGrpSpPr>
            <p:cNvPr id="3" name="Group 93"/>
            <p:cNvGrpSpPr>
              <a:grpSpLocks/>
            </p:cNvGrpSpPr>
            <p:nvPr/>
          </p:nvGrpSpPr>
          <p:grpSpPr bwMode="auto">
            <a:xfrm>
              <a:off x="1501" y="926"/>
              <a:ext cx="331" cy="332"/>
              <a:chOff x="558" y="926"/>
              <a:chExt cx="331" cy="332"/>
            </a:xfrm>
          </p:grpSpPr>
          <p:sp>
            <p:nvSpPr>
              <p:cNvPr id="101" name="Oval 94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95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96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97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1888" y="926"/>
              <a:ext cx="331" cy="332"/>
              <a:chOff x="558" y="926"/>
              <a:chExt cx="331" cy="332"/>
            </a:xfrm>
          </p:grpSpPr>
          <p:sp>
            <p:nvSpPr>
              <p:cNvPr id="97" name="Oval 99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100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101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102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1888" y="1313"/>
              <a:ext cx="331" cy="332"/>
              <a:chOff x="558" y="926"/>
              <a:chExt cx="331" cy="332"/>
            </a:xfrm>
          </p:grpSpPr>
          <p:sp>
            <p:nvSpPr>
              <p:cNvPr id="93" name="Oval 104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105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106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107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8"/>
            <p:cNvGrpSpPr>
              <a:grpSpLocks/>
            </p:cNvGrpSpPr>
            <p:nvPr/>
          </p:nvGrpSpPr>
          <p:grpSpPr bwMode="auto">
            <a:xfrm>
              <a:off x="1501" y="1313"/>
              <a:ext cx="331" cy="332"/>
              <a:chOff x="558" y="926"/>
              <a:chExt cx="331" cy="332"/>
            </a:xfrm>
          </p:grpSpPr>
          <p:sp>
            <p:nvSpPr>
              <p:cNvPr id="89" name="Oval 109"/>
              <p:cNvSpPr>
                <a:spLocks noChangeAspect="1" noChangeArrowheads="1"/>
              </p:cNvSpPr>
              <p:nvPr/>
            </p:nvSpPr>
            <p:spPr bwMode="auto">
              <a:xfrm>
                <a:off x="558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110"/>
              <p:cNvSpPr>
                <a:spLocks noChangeAspect="1" noChangeArrowheads="1"/>
              </p:cNvSpPr>
              <p:nvPr/>
            </p:nvSpPr>
            <p:spPr bwMode="auto">
              <a:xfrm>
                <a:off x="751" y="926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111"/>
              <p:cNvSpPr>
                <a:spLocks noChangeAspect="1" noChangeArrowheads="1"/>
              </p:cNvSpPr>
              <p:nvPr/>
            </p:nvSpPr>
            <p:spPr bwMode="auto">
              <a:xfrm>
                <a:off x="558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12"/>
              <p:cNvSpPr>
                <a:spLocks noChangeAspect="1" noChangeArrowheads="1"/>
              </p:cNvSpPr>
              <p:nvPr/>
            </p:nvSpPr>
            <p:spPr bwMode="auto">
              <a:xfrm>
                <a:off x="751" y="1120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13"/>
            <p:cNvGrpSpPr>
              <a:grpSpLocks/>
            </p:cNvGrpSpPr>
            <p:nvPr/>
          </p:nvGrpSpPr>
          <p:grpSpPr bwMode="auto">
            <a:xfrm>
              <a:off x="2275" y="926"/>
              <a:ext cx="331" cy="719"/>
              <a:chOff x="2275" y="926"/>
              <a:chExt cx="331" cy="719"/>
            </a:xfrm>
          </p:grpSpPr>
          <p:grpSp>
            <p:nvGrpSpPr>
              <p:cNvPr id="10" name="Group 114"/>
              <p:cNvGrpSpPr>
                <a:grpSpLocks/>
              </p:cNvGrpSpPr>
              <p:nvPr/>
            </p:nvGrpSpPr>
            <p:grpSpPr bwMode="auto">
              <a:xfrm>
                <a:off x="2275" y="926"/>
                <a:ext cx="331" cy="332"/>
                <a:chOff x="558" y="926"/>
                <a:chExt cx="331" cy="332"/>
              </a:xfrm>
            </p:grpSpPr>
            <p:sp>
              <p:nvSpPr>
                <p:cNvPr id="85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558" y="926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751" y="926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558" y="1120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751" y="1120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Oval 119"/>
              <p:cNvSpPr>
                <a:spLocks noChangeAspect="1" noChangeArrowheads="1"/>
              </p:cNvSpPr>
              <p:nvPr/>
            </p:nvSpPr>
            <p:spPr bwMode="auto">
              <a:xfrm>
                <a:off x="2275" y="1313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20"/>
              <p:cNvSpPr>
                <a:spLocks noChangeAspect="1" noChangeArrowheads="1"/>
              </p:cNvSpPr>
              <p:nvPr/>
            </p:nvSpPr>
            <p:spPr bwMode="auto">
              <a:xfrm>
                <a:off x="2468" y="1313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21"/>
              <p:cNvSpPr>
                <a:spLocks noChangeAspect="1" noChangeArrowheads="1"/>
              </p:cNvSpPr>
              <p:nvPr/>
            </p:nvSpPr>
            <p:spPr bwMode="auto">
              <a:xfrm>
                <a:off x="2275" y="1507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22"/>
              <p:cNvSpPr>
                <a:spLocks noChangeAspect="1" noChangeArrowheads="1"/>
              </p:cNvSpPr>
              <p:nvPr/>
            </p:nvSpPr>
            <p:spPr bwMode="auto">
              <a:xfrm>
                <a:off x="2468" y="1507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23"/>
            <p:cNvGrpSpPr>
              <a:grpSpLocks/>
            </p:cNvGrpSpPr>
            <p:nvPr/>
          </p:nvGrpSpPr>
          <p:grpSpPr bwMode="auto">
            <a:xfrm>
              <a:off x="2662" y="926"/>
              <a:ext cx="331" cy="719"/>
              <a:chOff x="2275" y="926"/>
              <a:chExt cx="331" cy="719"/>
            </a:xfrm>
          </p:grpSpPr>
          <p:grpSp>
            <p:nvGrpSpPr>
              <p:cNvPr id="12" name="Group 124"/>
              <p:cNvGrpSpPr>
                <a:grpSpLocks/>
              </p:cNvGrpSpPr>
              <p:nvPr/>
            </p:nvGrpSpPr>
            <p:grpSpPr bwMode="auto">
              <a:xfrm>
                <a:off x="2275" y="926"/>
                <a:ext cx="331" cy="332"/>
                <a:chOff x="558" y="926"/>
                <a:chExt cx="331" cy="332"/>
              </a:xfrm>
            </p:grpSpPr>
            <p:sp>
              <p:nvSpPr>
                <p:cNvPr id="76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558" y="926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751" y="926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558" y="1120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751" y="1120"/>
                  <a:ext cx="138" cy="13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Oval 129"/>
              <p:cNvSpPr>
                <a:spLocks noChangeAspect="1" noChangeArrowheads="1"/>
              </p:cNvSpPr>
              <p:nvPr/>
            </p:nvSpPr>
            <p:spPr bwMode="auto">
              <a:xfrm>
                <a:off x="2275" y="1313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spect="1" noChangeArrowheads="1"/>
              </p:cNvSpPr>
              <p:nvPr/>
            </p:nvSpPr>
            <p:spPr bwMode="auto">
              <a:xfrm>
                <a:off x="2468" y="1313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spect="1" noChangeArrowheads="1"/>
              </p:cNvSpPr>
              <p:nvPr/>
            </p:nvSpPr>
            <p:spPr bwMode="auto">
              <a:xfrm>
                <a:off x="2275" y="1507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32"/>
              <p:cNvSpPr>
                <a:spLocks noChangeAspect="1" noChangeArrowheads="1"/>
              </p:cNvSpPr>
              <p:nvPr/>
            </p:nvSpPr>
            <p:spPr bwMode="auto">
              <a:xfrm>
                <a:off x="2468" y="1507"/>
                <a:ext cx="138" cy="13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33"/>
            <p:cNvGrpSpPr>
              <a:grpSpLocks/>
            </p:cNvGrpSpPr>
            <p:nvPr/>
          </p:nvGrpSpPr>
          <p:grpSpPr bwMode="auto">
            <a:xfrm>
              <a:off x="1791" y="1216"/>
              <a:ext cx="525" cy="138"/>
              <a:chOff x="1791" y="1216"/>
              <a:chExt cx="525" cy="138"/>
            </a:xfrm>
          </p:grpSpPr>
          <p:sp>
            <p:nvSpPr>
              <p:cNvPr id="68" name="Oval 134"/>
              <p:cNvSpPr>
                <a:spLocks noChangeAspect="1" noChangeArrowheads="1"/>
              </p:cNvSpPr>
              <p:nvPr/>
            </p:nvSpPr>
            <p:spPr bwMode="auto">
              <a:xfrm>
                <a:off x="1791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35"/>
              <p:cNvSpPr>
                <a:spLocks noChangeAspect="1" noChangeArrowheads="1"/>
              </p:cNvSpPr>
              <p:nvPr/>
            </p:nvSpPr>
            <p:spPr bwMode="auto">
              <a:xfrm>
                <a:off x="1984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36"/>
              <p:cNvSpPr>
                <a:spLocks noChangeAspect="1" noChangeArrowheads="1"/>
              </p:cNvSpPr>
              <p:nvPr/>
            </p:nvSpPr>
            <p:spPr bwMode="auto">
              <a:xfrm>
                <a:off x="2178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37"/>
            <p:cNvGrpSpPr>
              <a:grpSpLocks/>
            </p:cNvGrpSpPr>
            <p:nvPr/>
          </p:nvGrpSpPr>
          <p:grpSpPr bwMode="auto">
            <a:xfrm>
              <a:off x="1791" y="1410"/>
              <a:ext cx="525" cy="138"/>
              <a:chOff x="1791" y="1216"/>
              <a:chExt cx="525" cy="138"/>
            </a:xfrm>
          </p:grpSpPr>
          <p:sp>
            <p:nvSpPr>
              <p:cNvPr id="65" name="Oval 138"/>
              <p:cNvSpPr>
                <a:spLocks noChangeAspect="1" noChangeArrowheads="1"/>
              </p:cNvSpPr>
              <p:nvPr/>
            </p:nvSpPr>
            <p:spPr bwMode="auto">
              <a:xfrm>
                <a:off x="1791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39"/>
              <p:cNvSpPr>
                <a:spLocks noChangeAspect="1" noChangeArrowheads="1"/>
              </p:cNvSpPr>
              <p:nvPr/>
            </p:nvSpPr>
            <p:spPr bwMode="auto">
              <a:xfrm>
                <a:off x="1984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40"/>
              <p:cNvSpPr>
                <a:spLocks noChangeAspect="1" noChangeArrowheads="1"/>
              </p:cNvSpPr>
              <p:nvPr/>
            </p:nvSpPr>
            <p:spPr bwMode="auto">
              <a:xfrm>
                <a:off x="2178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1"/>
            <p:cNvGrpSpPr>
              <a:grpSpLocks/>
            </p:cNvGrpSpPr>
            <p:nvPr/>
          </p:nvGrpSpPr>
          <p:grpSpPr bwMode="auto">
            <a:xfrm>
              <a:off x="1791" y="1023"/>
              <a:ext cx="525" cy="138"/>
              <a:chOff x="1791" y="1216"/>
              <a:chExt cx="525" cy="138"/>
            </a:xfrm>
          </p:grpSpPr>
          <p:sp>
            <p:nvSpPr>
              <p:cNvPr id="62" name="Oval 142"/>
              <p:cNvSpPr>
                <a:spLocks noChangeAspect="1" noChangeArrowheads="1"/>
              </p:cNvSpPr>
              <p:nvPr/>
            </p:nvSpPr>
            <p:spPr bwMode="auto">
              <a:xfrm>
                <a:off x="1791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43"/>
              <p:cNvSpPr>
                <a:spLocks noChangeAspect="1" noChangeArrowheads="1"/>
              </p:cNvSpPr>
              <p:nvPr/>
            </p:nvSpPr>
            <p:spPr bwMode="auto">
              <a:xfrm>
                <a:off x="1984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44"/>
              <p:cNvSpPr>
                <a:spLocks noChangeAspect="1" noChangeArrowheads="1"/>
              </p:cNvSpPr>
              <p:nvPr/>
            </p:nvSpPr>
            <p:spPr bwMode="auto">
              <a:xfrm>
                <a:off x="2178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45"/>
            <p:cNvGrpSpPr>
              <a:grpSpLocks/>
            </p:cNvGrpSpPr>
            <p:nvPr/>
          </p:nvGrpSpPr>
          <p:grpSpPr bwMode="auto">
            <a:xfrm>
              <a:off x="1791" y="1604"/>
              <a:ext cx="525" cy="138"/>
              <a:chOff x="1791" y="1216"/>
              <a:chExt cx="525" cy="138"/>
            </a:xfrm>
          </p:grpSpPr>
          <p:sp>
            <p:nvSpPr>
              <p:cNvPr id="59" name="Oval 146"/>
              <p:cNvSpPr>
                <a:spLocks noChangeAspect="1" noChangeArrowheads="1"/>
              </p:cNvSpPr>
              <p:nvPr/>
            </p:nvSpPr>
            <p:spPr bwMode="auto">
              <a:xfrm>
                <a:off x="1791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47"/>
              <p:cNvSpPr>
                <a:spLocks noChangeAspect="1" noChangeArrowheads="1"/>
              </p:cNvSpPr>
              <p:nvPr/>
            </p:nvSpPr>
            <p:spPr bwMode="auto">
              <a:xfrm>
                <a:off x="1984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48"/>
              <p:cNvSpPr>
                <a:spLocks noChangeAspect="1" noChangeArrowheads="1"/>
              </p:cNvSpPr>
              <p:nvPr/>
            </p:nvSpPr>
            <p:spPr bwMode="auto">
              <a:xfrm>
                <a:off x="2178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49"/>
            <p:cNvGrpSpPr>
              <a:grpSpLocks/>
            </p:cNvGrpSpPr>
            <p:nvPr/>
          </p:nvGrpSpPr>
          <p:grpSpPr bwMode="auto">
            <a:xfrm>
              <a:off x="1791" y="829"/>
              <a:ext cx="525" cy="138"/>
              <a:chOff x="1791" y="1216"/>
              <a:chExt cx="525" cy="138"/>
            </a:xfrm>
          </p:grpSpPr>
          <p:sp>
            <p:nvSpPr>
              <p:cNvPr id="56" name="Oval 150"/>
              <p:cNvSpPr>
                <a:spLocks noChangeAspect="1" noChangeArrowheads="1"/>
              </p:cNvSpPr>
              <p:nvPr/>
            </p:nvSpPr>
            <p:spPr bwMode="auto">
              <a:xfrm>
                <a:off x="1791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51"/>
              <p:cNvSpPr>
                <a:spLocks noChangeAspect="1" noChangeArrowheads="1"/>
              </p:cNvSpPr>
              <p:nvPr/>
            </p:nvSpPr>
            <p:spPr bwMode="auto">
              <a:xfrm>
                <a:off x="1984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52"/>
              <p:cNvSpPr>
                <a:spLocks noChangeAspect="1" noChangeArrowheads="1"/>
              </p:cNvSpPr>
              <p:nvPr/>
            </p:nvSpPr>
            <p:spPr bwMode="auto">
              <a:xfrm>
                <a:off x="2178" y="1216"/>
                <a:ext cx="138" cy="138"/>
              </a:xfrm>
              <a:prstGeom prst="ellipse">
                <a:avLst/>
              </a:prstGeom>
              <a:solidFill>
                <a:srgbClr val="AE1E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Oval 153"/>
            <p:cNvSpPr>
              <a:spLocks noChangeAspect="1" noChangeArrowheads="1"/>
            </p:cNvSpPr>
            <p:nvPr/>
          </p:nvSpPr>
          <p:spPr bwMode="auto">
            <a:xfrm>
              <a:off x="2372" y="1216"/>
              <a:ext cx="138" cy="138"/>
            </a:xfrm>
            <a:prstGeom prst="ellipse">
              <a:avLst/>
            </a:prstGeom>
            <a:solidFill>
              <a:srgbClr val="AE1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54" descr="20%"/>
            <p:cNvSpPr>
              <a:spLocks noChangeAspect="1" noChangeArrowheads="1"/>
            </p:cNvSpPr>
            <p:nvPr/>
          </p:nvSpPr>
          <p:spPr bwMode="auto">
            <a:xfrm>
              <a:off x="2565" y="1216"/>
              <a:ext cx="138" cy="138"/>
            </a:xfrm>
            <a:prstGeom prst="ellipse">
              <a:avLst/>
            </a:prstGeom>
            <a:pattFill prst="pct20">
              <a:fgClr>
                <a:srgbClr val="AE1E1E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5"/>
            <p:cNvSpPr>
              <a:spLocks noChangeShapeType="1"/>
            </p:cNvSpPr>
            <p:nvPr/>
          </p:nvSpPr>
          <p:spPr bwMode="auto">
            <a:xfrm>
              <a:off x="2445" y="1289"/>
              <a:ext cx="1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23900" y="4343400"/>
            <a:ext cx="3238500" cy="1905000"/>
            <a:chOff x="723900" y="4343400"/>
            <a:chExt cx="3238500" cy="19050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723900" y="4343400"/>
              <a:ext cx="1225551" cy="325438"/>
              <a:chOff x="2355850" y="4343400"/>
              <a:chExt cx="1263651" cy="325438"/>
            </a:xfrm>
          </p:grpSpPr>
          <p:sp>
            <p:nvSpPr>
              <p:cNvPr id="109" name="Oval 10"/>
              <p:cNvSpPr>
                <a:spLocks noChangeArrowheads="1"/>
              </p:cNvSpPr>
              <p:nvPr/>
            </p:nvSpPr>
            <p:spPr bwMode="auto">
              <a:xfrm>
                <a:off x="2355850" y="4343400"/>
                <a:ext cx="149225" cy="1254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11"/>
              <p:cNvSpPr>
                <a:spLocks noChangeArrowheads="1"/>
              </p:cNvSpPr>
              <p:nvPr/>
            </p:nvSpPr>
            <p:spPr bwMode="auto">
              <a:xfrm>
                <a:off x="2906713" y="4343400"/>
                <a:ext cx="149225" cy="1254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2"/>
              <p:cNvSpPr>
                <a:spLocks noChangeArrowheads="1"/>
              </p:cNvSpPr>
              <p:nvPr/>
            </p:nvSpPr>
            <p:spPr bwMode="auto">
              <a:xfrm>
                <a:off x="3459163" y="4343400"/>
                <a:ext cx="149225" cy="1254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Freeform 13"/>
              <p:cNvSpPr>
                <a:spLocks/>
              </p:cNvSpPr>
              <p:nvPr/>
            </p:nvSpPr>
            <p:spPr bwMode="auto">
              <a:xfrm>
                <a:off x="2998788" y="4343400"/>
                <a:ext cx="552450" cy="107950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4"/>
              <p:cNvSpPr>
                <a:spLocks/>
              </p:cNvSpPr>
              <p:nvPr/>
            </p:nvSpPr>
            <p:spPr bwMode="auto">
              <a:xfrm>
                <a:off x="2447925" y="4343400"/>
                <a:ext cx="550863" cy="107950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5"/>
              <p:cNvSpPr>
                <a:spLocks/>
              </p:cNvSpPr>
              <p:nvPr/>
            </p:nvSpPr>
            <p:spPr bwMode="auto">
              <a:xfrm>
                <a:off x="2944813" y="4408488"/>
                <a:ext cx="100013" cy="26035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6"/>
              <p:cNvSpPr>
                <a:spLocks/>
              </p:cNvSpPr>
              <p:nvPr/>
            </p:nvSpPr>
            <p:spPr bwMode="auto">
              <a:xfrm>
                <a:off x="3519488" y="4408488"/>
                <a:ext cx="100013" cy="26035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8"/>
              <p:cNvSpPr>
                <a:spLocks/>
              </p:cNvSpPr>
              <p:nvPr/>
            </p:nvSpPr>
            <p:spPr bwMode="auto">
              <a:xfrm>
                <a:off x="2393950" y="4408488"/>
                <a:ext cx="100013" cy="26035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17"/>
            <p:cNvGrpSpPr>
              <a:grpSpLocks/>
            </p:cNvGrpSpPr>
            <p:nvPr/>
          </p:nvGrpSpPr>
          <p:grpSpPr bwMode="auto">
            <a:xfrm>
              <a:off x="723900" y="4606925"/>
              <a:ext cx="2881313" cy="385763"/>
              <a:chOff x="3840" y="2036"/>
              <a:chExt cx="1815" cy="243"/>
            </a:xfrm>
          </p:grpSpPr>
          <p:grpSp>
            <p:nvGrpSpPr>
              <p:cNvPr id="120" name="Group 18"/>
              <p:cNvGrpSpPr>
                <a:grpSpLocks/>
              </p:cNvGrpSpPr>
              <p:nvPr/>
            </p:nvGrpSpPr>
            <p:grpSpPr bwMode="auto">
              <a:xfrm>
                <a:off x="3840" y="2200"/>
                <a:ext cx="1815" cy="79"/>
                <a:chOff x="-144" y="2016"/>
                <a:chExt cx="6024" cy="278"/>
              </a:xfrm>
            </p:grpSpPr>
            <p:sp>
              <p:nvSpPr>
                <p:cNvPr id="144" name="Oval 19"/>
                <p:cNvSpPr>
                  <a:spLocks noChangeArrowheads="1"/>
                </p:cNvSpPr>
                <p:nvPr/>
              </p:nvSpPr>
              <p:spPr bwMode="auto">
                <a:xfrm>
                  <a:off x="3264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20"/>
                <p:cNvSpPr>
                  <a:spLocks noChangeArrowheads="1"/>
                </p:cNvSpPr>
                <p:nvPr/>
              </p:nvSpPr>
              <p:spPr bwMode="auto">
                <a:xfrm>
                  <a:off x="4416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21"/>
                <p:cNvSpPr>
                  <a:spLocks noChangeArrowheads="1"/>
                </p:cNvSpPr>
                <p:nvPr/>
              </p:nvSpPr>
              <p:spPr bwMode="auto">
                <a:xfrm>
                  <a:off x="-144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22"/>
                <p:cNvSpPr>
                  <a:spLocks noChangeArrowheads="1"/>
                </p:cNvSpPr>
                <p:nvPr/>
              </p:nvSpPr>
              <p:spPr bwMode="auto">
                <a:xfrm>
                  <a:off x="5568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23"/>
                <p:cNvSpPr>
                  <a:spLocks noChangeArrowheads="1"/>
                </p:cNvSpPr>
                <p:nvPr/>
              </p:nvSpPr>
              <p:spPr bwMode="auto">
                <a:xfrm>
                  <a:off x="960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24"/>
                <p:cNvSpPr>
                  <a:spLocks noChangeArrowheads="1"/>
                </p:cNvSpPr>
                <p:nvPr/>
              </p:nvSpPr>
              <p:spPr bwMode="auto">
                <a:xfrm>
                  <a:off x="2112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25"/>
              <p:cNvGrpSpPr>
                <a:grpSpLocks/>
              </p:cNvGrpSpPr>
              <p:nvPr/>
            </p:nvGrpSpPr>
            <p:grpSpPr bwMode="auto">
              <a:xfrm>
                <a:off x="3840" y="2036"/>
                <a:ext cx="1815" cy="79"/>
                <a:chOff x="-144" y="2016"/>
                <a:chExt cx="6024" cy="278"/>
              </a:xfrm>
            </p:grpSpPr>
            <p:sp>
              <p:nvSpPr>
                <p:cNvPr id="138" name="Oval 26"/>
                <p:cNvSpPr>
                  <a:spLocks noChangeArrowheads="1"/>
                </p:cNvSpPr>
                <p:nvPr/>
              </p:nvSpPr>
              <p:spPr bwMode="auto">
                <a:xfrm>
                  <a:off x="3264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27"/>
                <p:cNvSpPr>
                  <a:spLocks noChangeArrowheads="1"/>
                </p:cNvSpPr>
                <p:nvPr/>
              </p:nvSpPr>
              <p:spPr bwMode="auto">
                <a:xfrm>
                  <a:off x="4416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28"/>
                <p:cNvSpPr>
                  <a:spLocks noChangeArrowheads="1"/>
                </p:cNvSpPr>
                <p:nvPr/>
              </p:nvSpPr>
              <p:spPr bwMode="auto">
                <a:xfrm>
                  <a:off x="-144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29"/>
                <p:cNvSpPr>
                  <a:spLocks noChangeArrowheads="1"/>
                </p:cNvSpPr>
                <p:nvPr/>
              </p:nvSpPr>
              <p:spPr bwMode="auto">
                <a:xfrm>
                  <a:off x="5568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30"/>
                <p:cNvSpPr>
                  <a:spLocks noChangeArrowheads="1"/>
                </p:cNvSpPr>
                <p:nvPr/>
              </p:nvSpPr>
              <p:spPr bwMode="auto">
                <a:xfrm>
                  <a:off x="960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31"/>
                <p:cNvSpPr>
                  <a:spLocks noChangeArrowheads="1"/>
                </p:cNvSpPr>
                <p:nvPr/>
              </p:nvSpPr>
              <p:spPr bwMode="auto">
                <a:xfrm>
                  <a:off x="2112" y="2016"/>
                  <a:ext cx="312" cy="2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" name="Freeform 32"/>
              <p:cNvSpPr>
                <a:spLocks/>
              </p:cNvSpPr>
              <p:nvPr/>
            </p:nvSpPr>
            <p:spPr bwMode="auto">
              <a:xfrm>
                <a:off x="3883" y="2036"/>
                <a:ext cx="348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33"/>
              <p:cNvSpPr>
                <a:spLocks/>
              </p:cNvSpPr>
              <p:nvPr/>
            </p:nvSpPr>
            <p:spPr bwMode="auto">
              <a:xfrm>
                <a:off x="4926" y="2200"/>
                <a:ext cx="347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34"/>
              <p:cNvSpPr>
                <a:spLocks/>
              </p:cNvSpPr>
              <p:nvPr/>
            </p:nvSpPr>
            <p:spPr bwMode="auto">
              <a:xfrm>
                <a:off x="4578" y="2200"/>
                <a:ext cx="348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35"/>
              <p:cNvSpPr>
                <a:spLocks/>
              </p:cNvSpPr>
              <p:nvPr/>
            </p:nvSpPr>
            <p:spPr bwMode="auto">
              <a:xfrm>
                <a:off x="3883" y="2200"/>
                <a:ext cx="348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36"/>
              <p:cNvSpPr>
                <a:spLocks/>
              </p:cNvSpPr>
              <p:nvPr/>
            </p:nvSpPr>
            <p:spPr bwMode="auto">
              <a:xfrm>
                <a:off x="4231" y="2200"/>
                <a:ext cx="347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37"/>
              <p:cNvSpPr>
                <a:spLocks/>
              </p:cNvSpPr>
              <p:nvPr/>
            </p:nvSpPr>
            <p:spPr bwMode="auto">
              <a:xfrm>
                <a:off x="5273" y="2200"/>
                <a:ext cx="348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38"/>
              <p:cNvSpPr>
                <a:spLocks/>
              </p:cNvSpPr>
              <p:nvPr/>
            </p:nvSpPr>
            <p:spPr bwMode="auto">
              <a:xfrm>
                <a:off x="4231" y="2036"/>
                <a:ext cx="347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39"/>
              <p:cNvSpPr>
                <a:spLocks/>
              </p:cNvSpPr>
              <p:nvPr/>
            </p:nvSpPr>
            <p:spPr bwMode="auto">
              <a:xfrm>
                <a:off x="4578" y="2036"/>
                <a:ext cx="348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40"/>
              <p:cNvSpPr>
                <a:spLocks/>
              </p:cNvSpPr>
              <p:nvPr/>
            </p:nvSpPr>
            <p:spPr bwMode="auto">
              <a:xfrm>
                <a:off x="4926" y="2036"/>
                <a:ext cx="347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41"/>
              <p:cNvSpPr>
                <a:spLocks/>
              </p:cNvSpPr>
              <p:nvPr/>
            </p:nvSpPr>
            <p:spPr bwMode="auto">
              <a:xfrm>
                <a:off x="5273" y="2036"/>
                <a:ext cx="348" cy="6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288" y="216"/>
                  </a:cxn>
                  <a:cxn ang="0">
                    <a:pos x="336" y="24"/>
                  </a:cxn>
                  <a:cxn ang="0">
                    <a:pos x="384" y="360"/>
                  </a:cxn>
                  <a:cxn ang="0">
                    <a:pos x="480" y="24"/>
                  </a:cxn>
                  <a:cxn ang="0">
                    <a:pos x="528" y="360"/>
                  </a:cxn>
                  <a:cxn ang="0">
                    <a:pos x="624" y="24"/>
                  </a:cxn>
                  <a:cxn ang="0">
                    <a:pos x="624" y="360"/>
                  </a:cxn>
                  <a:cxn ang="0">
                    <a:pos x="720" y="24"/>
                  </a:cxn>
                  <a:cxn ang="0">
                    <a:pos x="768" y="360"/>
                  </a:cxn>
                  <a:cxn ang="0">
                    <a:pos x="816" y="24"/>
                  </a:cxn>
                  <a:cxn ang="0">
                    <a:pos x="864" y="216"/>
                  </a:cxn>
                  <a:cxn ang="0">
                    <a:pos x="1152" y="216"/>
                  </a:cxn>
                </a:cxnLst>
                <a:rect l="0" t="0" r="r" b="b"/>
                <a:pathLst>
                  <a:path w="1152" h="360">
                    <a:moveTo>
                      <a:pt x="0" y="216"/>
                    </a:moveTo>
                    <a:cubicBezTo>
                      <a:pt x="116" y="232"/>
                      <a:pt x="232" y="248"/>
                      <a:pt x="288" y="216"/>
                    </a:cubicBezTo>
                    <a:cubicBezTo>
                      <a:pt x="344" y="184"/>
                      <a:pt x="320" y="0"/>
                      <a:pt x="336" y="24"/>
                    </a:cubicBezTo>
                    <a:cubicBezTo>
                      <a:pt x="352" y="48"/>
                      <a:pt x="360" y="360"/>
                      <a:pt x="384" y="360"/>
                    </a:cubicBezTo>
                    <a:cubicBezTo>
                      <a:pt x="408" y="360"/>
                      <a:pt x="456" y="24"/>
                      <a:pt x="480" y="24"/>
                    </a:cubicBezTo>
                    <a:cubicBezTo>
                      <a:pt x="504" y="24"/>
                      <a:pt x="504" y="360"/>
                      <a:pt x="528" y="360"/>
                    </a:cubicBezTo>
                    <a:cubicBezTo>
                      <a:pt x="552" y="360"/>
                      <a:pt x="608" y="24"/>
                      <a:pt x="624" y="24"/>
                    </a:cubicBezTo>
                    <a:cubicBezTo>
                      <a:pt x="640" y="24"/>
                      <a:pt x="608" y="360"/>
                      <a:pt x="624" y="360"/>
                    </a:cubicBezTo>
                    <a:cubicBezTo>
                      <a:pt x="640" y="360"/>
                      <a:pt x="696" y="24"/>
                      <a:pt x="720" y="24"/>
                    </a:cubicBezTo>
                    <a:cubicBezTo>
                      <a:pt x="744" y="24"/>
                      <a:pt x="752" y="360"/>
                      <a:pt x="768" y="360"/>
                    </a:cubicBezTo>
                    <a:cubicBezTo>
                      <a:pt x="784" y="360"/>
                      <a:pt x="800" y="48"/>
                      <a:pt x="816" y="24"/>
                    </a:cubicBezTo>
                    <a:cubicBezTo>
                      <a:pt x="832" y="0"/>
                      <a:pt x="808" y="184"/>
                      <a:pt x="864" y="216"/>
                    </a:cubicBezTo>
                    <a:cubicBezTo>
                      <a:pt x="920" y="248"/>
                      <a:pt x="1036" y="232"/>
                      <a:pt x="1152" y="2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42"/>
              <p:cNvSpPr>
                <a:spLocks/>
              </p:cNvSpPr>
              <p:nvPr/>
            </p:nvSpPr>
            <p:spPr bwMode="auto">
              <a:xfrm>
                <a:off x="3854" y="2077"/>
                <a:ext cx="63" cy="16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43"/>
              <p:cNvSpPr>
                <a:spLocks/>
              </p:cNvSpPr>
              <p:nvPr/>
            </p:nvSpPr>
            <p:spPr bwMode="auto">
              <a:xfrm>
                <a:off x="4197" y="2077"/>
                <a:ext cx="63" cy="16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44"/>
              <p:cNvSpPr>
                <a:spLocks/>
              </p:cNvSpPr>
              <p:nvPr/>
            </p:nvSpPr>
            <p:spPr bwMode="auto">
              <a:xfrm>
                <a:off x="4545" y="2077"/>
                <a:ext cx="62" cy="16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5"/>
              <p:cNvSpPr>
                <a:spLocks/>
              </p:cNvSpPr>
              <p:nvPr/>
            </p:nvSpPr>
            <p:spPr bwMode="auto">
              <a:xfrm>
                <a:off x="4892" y="2077"/>
                <a:ext cx="63" cy="16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46"/>
              <p:cNvSpPr>
                <a:spLocks/>
              </p:cNvSpPr>
              <p:nvPr/>
            </p:nvSpPr>
            <p:spPr bwMode="auto">
              <a:xfrm>
                <a:off x="5239" y="2077"/>
                <a:ext cx="63" cy="16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47"/>
              <p:cNvSpPr>
                <a:spLocks/>
              </p:cNvSpPr>
              <p:nvPr/>
            </p:nvSpPr>
            <p:spPr bwMode="auto">
              <a:xfrm>
                <a:off x="5587" y="2077"/>
                <a:ext cx="63" cy="16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240"/>
                  </a:cxn>
                  <a:cxn ang="0">
                    <a:pos x="192" y="336"/>
                  </a:cxn>
                  <a:cxn ang="0">
                    <a:pos x="0" y="384"/>
                  </a:cxn>
                  <a:cxn ang="0">
                    <a:pos x="192" y="432"/>
                  </a:cxn>
                  <a:cxn ang="0">
                    <a:pos x="96" y="480"/>
                  </a:cxn>
                  <a:cxn ang="0">
                    <a:pos x="96" y="672"/>
                  </a:cxn>
                </a:cxnLst>
                <a:rect l="0" t="0" r="r" b="b"/>
                <a:pathLst>
                  <a:path w="208" h="672">
                    <a:moveTo>
                      <a:pt x="96" y="0"/>
                    </a:moveTo>
                    <a:cubicBezTo>
                      <a:pt x="88" y="76"/>
                      <a:pt x="80" y="152"/>
                      <a:pt x="96" y="192"/>
                    </a:cubicBezTo>
                    <a:cubicBezTo>
                      <a:pt x="112" y="232"/>
                      <a:pt x="208" y="232"/>
                      <a:pt x="192" y="240"/>
                    </a:cubicBezTo>
                    <a:cubicBezTo>
                      <a:pt x="176" y="248"/>
                      <a:pt x="0" y="224"/>
                      <a:pt x="0" y="240"/>
                    </a:cubicBezTo>
                    <a:cubicBezTo>
                      <a:pt x="0" y="256"/>
                      <a:pt x="192" y="312"/>
                      <a:pt x="192" y="336"/>
                    </a:cubicBezTo>
                    <a:cubicBezTo>
                      <a:pt x="192" y="360"/>
                      <a:pt x="0" y="368"/>
                      <a:pt x="0" y="384"/>
                    </a:cubicBezTo>
                    <a:cubicBezTo>
                      <a:pt x="0" y="400"/>
                      <a:pt x="176" y="416"/>
                      <a:pt x="192" y="432"/>
                    </a:cubicBezTo>
                    <a:cubicBezTo>
                      <a:pt x="208" y="448"/>
                      <a:pt x="112" y="440"/>
                      <a:pt x="96" y="480"/>
                    </a:cubicBezTo>
                    <a:cubicBezTo>
                      <a:pt x="80" y="520"/>
                      <a:pt x="88" y="596"/>
                      <a:pt x="96" y="67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1349374" y="5181600"/>
              <a:ext cx="2613026" cy="1066800"/>
              <a:chOff x="800100" y="5181600"/>
              <a:chExt cx="2613026" cy="1066800"/>
            </a:xfrm>
          </p:grpSpPr>
          <p:sp>
            <p:nvSpPr>
              <p:cNvPr id="108" name="Freeform 9"/>
              <p:cNvSpPr>
                <a:spLocks/>
              </p:cNvSpPr>
              <p:nvPr/>
            </p:nvSpPr>
            <p:spPr bwMode="auto">
              <a:xfrm>
                <a:off x="800100" y="5189539"/>
                <a:ext cx="2613026" cy="525462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288" y="576"/>
                  </a:cxn>
                  <a:cxn ang="0">
                    <a:pos x="576" y="0"/>
                  </a:cxn>
                  <a:cxn ang="0">
                    <a:pos x="864" y="576"/>
                  </a:cxn>
                  <a:cxn ang="0">
                    <a:pos x="1152" y="1152"/>
                  </a:cxn>
                  <a:cxn ang="0">
                    <a:pos x="1440" y="576"/>
                  </a:cxn>
                  <a:cxn ang="0">
                    <a:pos x="1728" y="0"/>
                  </a:cxn>
                  <a:cxn ang="0">
                    <a:pos x="2016" y="576"/>
                  </a:cxn>
                  <a:cxn ang="0">
                    <a:pos x="2304" y="1152"/>
                  </a:cxn>
                  <a:cxn ang="0">
                    <a:pos x="2592" y="576"/>
                  </a:cxn>
                  <a:cxn ang="0">
                    <a:pos x="2880" y="0"/>
                  </a:cxn>
                  <a:cxn ang="0">
                    <a:pos x="3168" y="576"/>
                  </a:cxn>
                  <a:cxn ang="0">
                    <a:pos x="3456" y="1152"/>
                  </a:cxn>
                  <a:cxn ang="0">
                    <a:pos x="3744" y="528"/>
                  </a:cxn>
                  <a:cxn ang="0">
                    <a:pos x="3744" y="576"/>
                  </a:cxn>
                  <a:cxn ang="0">
                    <a:pos x="4032" y="0"/>
                  </a:cxn>
                  <a:cxn ang="0">
                    <a:pos x="4320" y="576"/>
                  </a:cxn>
                  <a:cxn ang="0">
                    <a:pos x="4608" y="1152"/>
                  </a:cxn>
                  <a:cxn ang="0">
                    <a:pos x="4896" y="576"/>
                  </a:cxn>
                  <a:cxn ang="0">
                    <a:pos x="5184" y="0"/>
                  </a:cxn>
                  <a:cxn ang="0">
                    <a:pos x="5472" y="576"/>
                  </a:cxn>
                </a:cxnLst>
                <a:rect l="0" t="0" r="r" b="b"/>
                <a:pathLst>
                  <a:path w="5472" h="1160">
                    <a:moveTo>
                      <a:pt x="0" y="1152"/>
                    </a:moveTo>
                    <a:cubicBezTo>
                      <a:pt x="96" y="960"/>
                      <a:pt x="192" y="768"/>
                      <a:pt x="288" y="576"/>
                    </a:cubicBezTo>
                    <a:cubicBezTo>
                      <a:pt x="384" y="384"/>
                      <a:pt x="480" y="0"/>
                      <a:pt x="576" y="0"/>
                    </a:cubicBezTo>
                    <a:cubicBezTo>
                      <a:pt x="672" y="0"/>
                      <a:pt x="768" y="384"/>
                      <a:pt x="864" y="576"/>
                    </a:cubicBezTo>
                    <a:cubicBezTo>
                      <a:pt x="960" y="768"/>
                      <a:pt x="1056" y="1152"/>
                      <a:pt x="1152" y="1152"/>
                    </a:cubicBezTo>
                    <a:cubicBezTo>
                      <a:pt x="1248" y="1152"/>
                      <a:pt x="1344" y="768"/>
                      <a:pt x="1440" y="576"/>
                    </a:cubicBezTo>
                    <a:cubicBezTo>
                      <a:pt x="1536" y="384"/>
                      <a:pt x="1632" y="0"/>
                      <a:pt x="1728" y="0"/>
                    </a:cubicBezTo>
                    <a:cubicBezTo>
                      <a:pt x="1824" y="0"/>
                      <a:pt x="1920" y="384"/>
                      <a:pt x="2016" y="576"/>
                    </a:cubicBezTo>
                    <a:cubicBezTo>
                      <a:pt x="2112" y="768"/>
                      <a:pt x="2208" y="1152"/>
                      <a:pt x="2304" y="1152"/>
                    </a:cubicBezTo>
                    <a:cubicBezTo>
                      <a:pt x="2400" y="1152"/>
                      <a:pt x="2496" y="768"/>
                      <a:pt x="2592" y="576"/>
                    </a:cubicBezTo>
                    <a:cubicBezTo>
                      <a:pt x="2688" y="384"/>
                      <a:pt x="2784" y="0"/>
                      <a:pt x="2880" y="0"/>
                    </a:cubicBezTo>
                    <a:cubicBezTo>
                      <a:pt x="2976" y="0"/>
                      <a:pt x="3072" y="384"/>
                      <a:pt x="3168" y="576"/>
                    </a:cubicBezTo>
                    <a:cubicBezTo>
                      <a:pt x="3264" y="768"/>
                      <a:pt x="3360" y="1160"/>
                      <a:pt x="3456" y="1152"/>
                    </a:cubicBezTo>
                    <a:cubicBezTo>
                      <a:pt x="3552" y="1144"/>
                      <a:pt x="3696" y="624"/>
                      <a:pt x="3744" y="528"/>
                    </a:cubicBezTo>
                    <a:cubicBezTo>
                      <a:pt x="3792" y="432"/>
                      <a:pt x="3696" y="664"/>
                      <a:pt x="3744" y="576"/>
                    </a:cubicBezTo>
                    <a:cubicBezTo>
                      <a:pt x="3792" y="488"/>
                      <a:pt x="3936" y="0"/>
                      <a:pt x="4032" y="0"/>
                    </a:cubicBezTo>
                    <a:cubicBezTo>
                      <a:pt x="4128" y="0"/>
                      <a:pt x="4224" y="384"/>
                      <a:pt x="4320" y="576"/>
                    </a:cubicBezTo>
                    <a:cubicBezTo>
                      <a:pt x="4416" y="768"/>
                      <a:pt x="4512" y="1152"/>
                      <a:pt x="4608" y="1152"/>
                    </a:cubicBezTo>
                    <a:cubicBezTo>
                      <a:pt x="4704" y="1152"/>
                      <a:pt x="4800" y="768"/>
                      <a:pt x="4896" y="576"/>
                    </a:cubicBezTo>
                    <a:cubicBezTo>
                      <a:pt x="4992" y="384"/>
                      <a:pt x="5088" y="0"/>
                      <a:pt x="5184" y="0"/>
                    </a:cubicBezTo>
                    <a:cubicBezTo>
                      <a:pt x="5280" y="0"/>
                      <a:pt x="5376" y="288"/>
                      <a:pt x="5472" y="57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49"/>
              <p:cNvSpPr>
                <a:spLocks noChangeArrowheads="1"/>
              </p:cNvSpPr>
              <p:nvPr/>
            </p:nvSpPr>
            <p:spPr bwMode="auto">
              <a:xfrm>
                <a:off x="1638300" y="5219700"/>
                <a:ext cx="457200" cy="914400"/>
              </a:xfrm>
              <a:prstGeom prst="rect">
                <a:avLst/>
              </a:prstGeom>
              <a:solidFill>
                <a:srgbClr val="FFFFFF"/>
              </a:solidFill>
              <a:ln w="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Freeform 50"/>
              <p:cNvSpPr>
                <a:spLocks/>
              </p:cNvSpPr>
              <p:nvPr/>
            </p:nvSpPr>
            <p:spPr bwMode="auto">
              <a:xfrm>
                <a:off x="1628775" y="5181600"/>
                <a:ext cx="484188" cy="1066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96" y="336"/>
                  </a:cxn>
                  <a:cxn ang="0">
                    <a:pos x="144" y="528"/>
                  </a:cxn>
                  <a:cxn ang="0">
                    <a:pos x="240" y="192"/>
                  </a:cxn>
                  <a:cxn ang="0">
                    <a:pos x="288" y="48"/>
                  </a:cxn>
                </a:cxnLst>
                <a:rect l="0" t="0" r="r" b="b"/>
                <a:pathLst>
                  <a:path w="288" h="552">
                    <a:moveTo>
                      <a:pt x="0" y="0"/>
                    </a:moveTo>
                    <a:cubicBezTo>
                      <a:pt x="16" y="20"/>
                      <a:pt x="32" y="40"/>
                      <a:pt x="48" y="96"/>
                    </a:cubicBezTo>
                    <a:cubicBezTo>
                      <a:pt x="64" y="152"/>
                      <a:pt x="80" y="264"/>
                      <a:pt x="96" y="336"/>
                    </a:cubicBezTo>
                    <a:cubicBezTo>
                      <a:pt x="112" y="408"/>
                      <a:pt x="120" y="552"/>
                      <a:pt x="144" y="528"/>
                    </a:cubicBezTo>
                    <a:cubicBezTo>
                      <a:pt x="168" y="504"/>
                      <a:pt x="216" y="272"/>
                      <a:pt x="240" y="192"/>
                    </a:cubicBezTo>
                    <a:cubicBezTo>
                      <a:pt x="264" y="112"/>
                      <a:pt x="276" y="80"/>
                      <a:pt x="288" y="4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1943100" y="4343400"/>
            <a:ext cx="541181" cy="1257300"/>
            <a:chOff x="4724399" y="5067300"/>
            <a:chExt cx="541181" cy="1257300"/>
          </a:xfrm>
        </p:grpSpPr>
        <p:sp>
          <p:nvSpPr>
            <p:cNvPr id="171" name="Oval 163"/>
            <p:cNvSpPr>
              <a:spLocks noChangeArrowheads="1"/>
            </p:cNvSpPr>
            <p:nvPr/>
          </p:nvSpPr>
          <p:spPr bwMode="auto">
            <a:xfrm>
              <a:off x="5153075" y="5067300"/>
              <a:ext cx="112505" cy="1254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164"/>
            <p:cNvSpPr>
              <a:spLocks/>
            </p:cNvSpPr>
            <p:nvPr/>
          </p:nvSpPr>
          <p:spPr bwMode="auto">
            <a:xfrm flipH="1" flipV="1">
              <a:off x="4724399" y="5067300"/>
              <a:ext cx="467372" cy="152400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288" y="216"/>
                </a:cxn>
                <a:cxn ang="0">
                  <a:pos x="336" y="24"/>
                </a:cxn>
                <a:cxn ang="0">
                  <a:pos x="384" y="360"/>
                </a:cxn>
                <a:cxn ang="0">
                  <a:pos x="480" y="24"/>
                </a:cxn>
                <a:cxn ang="0">
                  <a:pos x="528" y="360"/>
                </a:cxn>
                <a:cxn ang="0">
                  <a:pos x="624" y="24"/>
                </a:cxn>
                <a:cxn ang="0">
                  <a:pos x="624" y="360"/>
                </a:cxn>
                <a:cxn ang="0">
                  <a:pos x="720" y="24"/>
                </a:cxn>
                <a:cxn ang="0">
                  <a:pos x="768" y="360"/>
                </a:cxn>
                <a:cxn ang="0">
                  <a:pos x="816" y="24"/>
                </a:cxn>
                <a:cxn ang="0">
                  <a:pos x="864" y="216"/>
                </a:cxn>
                <a:cxn ang="0">
                  <a:pos x="1152" y="216"/>
                </a:cxn>
              </a:cxnLst>
              <a:rect l="0" t="0" r="r" b="b"/>
              <a:pathLst>
                <a:path w="1152" h="360">
                  <a:moveTo>
                    <a:pt x="0" y="216"/>
                  </a:moveTo>
                  <a:cubicBezTo>
                    <a:pt x="116" y="232"/>
                    <a:pt x="232" y="248"/>
                    <a:pt x="288" y="216"/>
                  </a:cubicBezTo>
                  <a:cubicBezTo>
                    <a:pt x="344" y="184"/>
                    <a:pt x="320" y="0"/>
                    <a:pt x="336" y="24"/>
                  </a:cubicBezTo>
                  <a:cubicBezTo>
                    <a:pt x="352" y="48"/>
                    <a:pt x="360" y="360"/>
                    <a:pt x="384" y="360"/>
                  </a:cubicBezTo>
                  <a:cubicBezTo>
                    <a:pt x="408" y="360"/>
                    <a:pt x="456" y="24"/>
                    <a:pt x="480" y="24"/>
                  </a:cubicBezTo>
                  <a:cubicBezTo>
                    <a:pt x="504" y="24"/>
                    <a:pt x="504" y="360"/>
                    <a:pt x="528" y="360"/>
                  </a:cubicBezTo>
                  <a:cubicBezTo>
                    <a:pt x="552" y="360"/>
                    <a:pt x="608" y="24"/>
                    <a:pt x="624" y="24"/>
                  </a:cubicBezTo>
                  <a:cubicBezTo>
                    <a:pt x="640" y="24"/>
                    <a:pt x="608" y="360"/>
                    <a:pt x="624" y="360"/>
                  </a:cubicBezTo>
                  <a:cubicBezTo>
                    <a:pt x="640" y="360"/>
                    <a:pt x="696" y="24"/>
                    <a:pt x="720" y="24"/>
                  </a:cubicBezTo>
                  <a:cubicBezTo>
                    <a:pt x="744" y="24"/>
                    <a:pt x="752" y="360"/>
                    <a:pt x="768" y="360"/>
                  </a:cubicBezTo>
                  <a:cubicBezTo>
                    <a:pt x="784" y="360"/>
                    <a:pt x="800" y="48"/>
                    <a:pt x="816" y="24"/>
                  </a:cubicBezTo>
                  <a:cubicBezTo>
                    <a:pt x="832" y="0"/>
                    <a:pt x="808" y="184"/>
                    <a:pt x="864" y="216"/>
                  </a:cubicBezTo>
                  <a:cubicBezTo>
                    <a:pt x="920" y="248"/>
                    <a:pt x="1036" y="232"/>
                    <a:pt x="1152" y="21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5"/>
            <p:cNvSpPr>
              <a:spLocks/>
            </p:cNvSpPr>
            <p:nvPr/>
          </p:nvSpPr>
          <p:spPr bwMode="auto">
            <a:xfrm>
              <a:off x="5181599" y="5190647"/>
              <a:ext cx="76201" cy="21955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240"/>
                </a:cxn>
                <a:cxn ang="0">
                  <a:pos x="192" y="336"/>
                </a:cxn>
                <a:cxn ang="0">
                  <a:pos x="0" y="384"/>
                </a:cxn>
                <a:cxn ang="0">
                  <a:pos x="192" y="432"/>
                </a:cxn>
                <a:cxn ang="0">
                  <a:pos x="96" y="480"/>
                </a:cxn>
                <a:cxn ang="0">
                  <a:pos x="96" y="672"/>
                </a:cxn>
              </a:cxnLst>
              <a:rect l="0" t="0" r="r" b="b"/>
              <a:pathLst>
                <a:path w="208" h="672">
                  <a:moveTo>
                    <a:pt x="96" y="0"/>
                  </a:moveTo>
                  <a:cubicBezTo>
                    <a:pt x="88" y="76"/>
                    <a:pt x="80" y="152"/>
                    <a:pt x="96" y="192"/>
                  </a:cubicBezTo>
                  <a:cubicBezTo>
                    <a:pt x="112" y="232"/>
                    <a:pt x="208" y="232"/>
                    <a:pt x="192" y="240"/>
                  </a:cubicBezTo>
                  <a:cubicBezTo>
                    <a:pt x="176" y="248"/>
                    <a:pt x="0" y="224"/>
                    <a:pt x="0" y="240"/>
                  </a:cubicBezTo>
                  <a:cubicBezTo>
                    <a:pt x="0" y="256"/>
                    <a:pt x="192" y="312"/>
                    <a:pt x="192" y="336"/>
                  </a:cubicBezTo>
                  <a:cubicBezTo>
                    <a:pt x="192" y="360"/>
                    <a:pt x="0" y="368"/>
                    <a:pt x="0" y="384"/>
                  </a:cubicBezTo>
                  <a:cubicBezTo>
                    <a:pt x="0" y="400"/>
                    <a:pt x="176" y="416"/>
                    <a:pt x="192" y="432"/>
                  </a:cubicBezTo>
                  <a:cubicBezTo>
                    <a:pt x="208" y="448"/>
                    <a:pt x="112" y="440"/>
                    <a:pt x="96" y="480"/>
                  </a:cubicBezTo>
                  <a:cubicBezTo>
                    <a:pt x="80" y="520"/>
                    <a:pt x="88" y="596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66"/>
            <p:cNvSpPr>
              <a:spLocks noChangeShapeType="1"/>
            </p:cNvSpPr>
            <p:nvPr/>
          </p:nvSpPr>
          <p:spPr bwMode="auto">
            <a:xfrm>
              <a:off x="5219700" y="5448300"/>
              <a:ext cx="0" cy="87630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961734" y="4343400"/>
            <a:ext cx="476666" cy="1257300"/>
            <a:chOff x="4724399" y="5067300"/>
            <a:chExt cx="476666" cy="1257300"/>
          </a:xfrm>
        </p:grpSpPr>
        <p:sp>
          <p:nvSpPr>
            <p:cNvPr id="177" name="Oval 163"/>
            <p:cNvSpPr>
              <a:spLocks noChangeArrowheads="1"/>
            </p:cNvSpPr>
            <p:nvPr/>
          </p:nvSpPr>
          <p:spPr bwMode="auto">
            <a:xfrm>
              <a:off x="4998880" y="5067300"/>
              <a:ext cx="112505" cy="1254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 flipH="1" flipV="1">
              <a:off x="4724399" y="5067300"/>
              <a:ext cx="274481" cy="152400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288" y="216"/>
                </a:cxn>
                <a:cxn ang="0">
                  <a:pos x="336" y="24"/>
                </a:cxn>
                <a:cxn ang="0">
                  <a:pos x="384" y="360"/>
                </a:cxn>
                <a:cxn ang="0">
                  <a:pos x="480" y="24"/>
                </a:cxn>
                <a:cxn ang="0">
                  <a:pos x="528" y="360"/>
                </a:cxn>
                <a:cxn ang="0">
                  <a:pos x="624" y="24"/>
                </a:cxn>
                <a:cxn ang="0">
                  <a:pos x="624" y="360"/>
                </a:cxn>
                <a:cxn ang="0">
                  <a:pos x="720" y="24"/>
                </a:cxn>
                <a:cxn ang="0">
                  <a:pos x="768" y="360"/>
                </a:cxn>
                <a:cxn ang="0">
                  <a:pos x="816" y="24"/>
                </a:cxn>
                <a:cxn ang="0">
                  <a:pos x="864" y="216"/>
                </a:cxn>
                <a:cxn ang="0">
                  <a:pos x="1152" y="216"/>
                </a:cxn>
              </a:cxnLst>
              <a:rect l="0" t="0" r="r" b="b"/>
              <a:pathLst>
                <a:path w="1152" h="360">
                  <a:moveTo>
                    <a:pt x="0" y="216"/>
                  </a:moveTo>
                  <a:cubicBezTo>
                    <a:pt x="116" y="232"/>
                    <a:pt x="232" y="248"/>
                    <a:pt x="288" y="216"/>
                  </a:cubicBezTo>
                  <a:cubicBezTo>
                    <a:pt x="344" y="184"/>
                    <a:pt x="320" y="0"/>
                    <a:pt x="336" y="24"/>
                  </a:cubicBezTo>
                  <a:cubicBezTo>
                    <a:pt x="352" y="48"/>
                    <a:pt x="360" y="360"/>
                    <a:pt x="384" y="360"/>
                  </a:cubicBezTo>
                  <a:cubicBezTo>
                    <a:pt x="408" y="360"/>
                    <a:pt x="456" y="24"/>
                    <a:pt x="480" y="24"/>
                  </a:cubicBezTo>
                  <a:cubicBezTo>
                    <a:pt x="504" y="24"/>
                    <a:pt x="504" y="360"/>
                    <a:pt x="528" y="360"/>
                  </a:cubicBezTo>
                  <a:cubicBezTo>
                    <a:pt x="552" y="360"/>
                    <a:pt x="608" y="24"/>
                    <a:pt x="624" y="24"/>
                  </a:cubicBezTo>
                  <a:cubicBezTo>
                    <a:pt x="640" y="24"/>
                    <a:pt x="608" y="360"/>
                    <a:pt x="624" y="360"/>
                  </a:cubicBezTo>
                  <a:cubicBezTo>
                    <a:pt x="640" y="360"/>
                    <a:pt x="696" y="24"/>
                    <a:pt x="720" y="24"/>
                  </a:cubicBezTo>
                  <a:cubicBezTo>
                    <a:pt x="744" y="24"/>
                    <a:pt x="752" y="360"/>
                    <a:pt x="768" y="360"/>
                  </a:cubicBezTo>
                  <a:cubicBezTo>
                    <a:pt x="784" y="360"/>
                    <a:pt x="800" y="48"/>
                    <a:pt x="816" y="24"/>
                  </a:cubicBezTo>
                  <a:cubicBezTo>
                    <a:pt x="832" y="0"/>
                    <a:pt x="808" y="184"/>
                    <a:pt x="864" y="216"/>
                  </a:cubicBezTo>
                  <a:cubicBezTo>
                    <a:pt x="920" y="248"/>
                    <a:pt x="1036" y="232"/>
                    <a:pt x="1152" y="21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 rot="19800000">
              <a:off x="5124864" y="5186304"/>
              <a:ext cx="76201" cy="21955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240"/>
                </a:cxn>
                <a:cxn ang="0">
                  <a:pos x="192" y="336"/>
                </a:cxn>
                <a:cxn ang="0">
                  <a:pos x="0" y="384"/>
                </a:cxn>
                <a:cxn ang="0">
                  <a:pos x="192" y="432"/>
                </a:cxn>
                <a:cxn ang="0">
                  <a:pos x="96" y="480"/>
                </a:cxn>
                <a:cxn ang="0">
                  <a:pos x="96" y="672"/>
                </a:cxn>
              </a:cxnLst>
              <a:rect l="0" t="0" r="r" b="b"/>
              <a:pathLst>
                <a:path w="208" h="672">
                  <a:moveTo>
                    <a:pt x="96" y="0"/>
                  </a:moveTo>
                  <a:cubicBezTo>
                    <a:pt x="88" y="76"/>
                    <a:pt x="80" y="152"/>
                    <a:pt x="96" y="192"/>
                  </a:cubicBezTo>
                  <a:cubicBezTo>
                    <a:pt x="112" y="232"/>
                    <a:pt x="208" y="232"/>
                    <a:pt x="192" y="240"/>
                  </a:cubicBezTo>
                  <a:cubicBezTo>
                    <a:pt x="176" y="248"/>
                    <a:pt x="0" y="224"/>
                    <a:pt x="0" y="240"/>
                  </a:cubicBezTo>
                  <a:cubicBezTo>
                    <a:pt x="0" y="256"/>
                    <a:pt x="192" y="312"/>
                    <a:pt x="192" y="336"/>
                  </a:cubicBezTo>
                  <a:cubicBezTo>
                    <a:pt x="192" y="360"/>
                    <a:pt x="0" y="368"/>
                    <a:pt x="0" y="384"/>
                  </a:cubicBezTo>
                  <a:cubicBezTo>
                    <a:pt x="0" y="400"/>
                    <a:pt x="176" y="416"/>
                    <a:pt x="192" y="432"/>
                  </a:cubicBezTo>
                  <a:cubicBezTo>
                    <a:pt x="208" y="448"/>
                    <a:pt x="112" y="440"/>
                    <a:pt x="96" y="480"/>
                  </a:cubicBezTo>
                  <a:cubicBezTo>
                    <a:pt x="80" y="520"/>
                    <a:pt x="88" y="596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66"/>
            <p:cNvSpPr>
              <a:spLocks noChangeShapeType="1"/>
            </p:cNvSpPr>
            <p:nvPr/>
          </p:nvSpPr>
          <p:spPr bwMode="auto">
            <a:xfrm>
              <a:off x="5036980" y="5143500"/>
              <a:ext cx="0" cy="118110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937114" y="4343400"/>
            <a:ext cx="691786" cy="1257300"/>
            <a:chOff x="4724399" y="5067300"/>
            <a:chExt cx="691786" cy="1257300"/>
          </a:xfrm>
        </p:grpSpPr>
        <p:sp>
          <p:nvSpPr>
            <p:cNvPr id="182" name="Oval 163"/>
            <p:cNvSpPr>
              <a:spLocks noChangeArrowheads="1"/>
            </p:cNvSpPr>
            <p:nvPr/>
          </p:nvSpPr>
          <p:spPr bwMode="auto">
            <a:xfrm>
              <a:off x="5303680" y="5067300"/>
              <a:ext cx="112505" cy="1254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Freeform 164"/>
            <p:cNvSpPr>
              <a:spLocks/>
            </p:cNvSpPr>
            <p:nvPr/>
          </p:nvSpPr>
          <p:spPr bwMode="auto">
            <a:xfrm flipH="1" flipV="1">
              <a:off x="4724399" y="5067300"/>
              <a:ext cx="615586" cy="152400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288" y="216"/>
                </a:cxn>
                <a:cxn ang="0">
                  <a:pos x="336" y="24"/>
                </a:cxn>
                <a:cxn ang="0">
                  <a:pos x="384" y="360"/>
                </a:cxn>
                <a:cxn ang="0">
                  <a:pos x="480" y="24"/>
                </a:cxn>
                <a:cxn ang="0">
                  <a:pos x="528" y="360"/>
                </a:cxn>
                <a:cxn ang="0">
                  <a:pos x="624" y="24"/>
                </a:cxn>
                <a:cxn ang="0">
                  <a:pos x="624" y="360"/>
                </a:cxn>
                <a:cxn ang="0">
                  <a:pos x="720" y="24"/>
                </a:cxn>
                <a:cxn ang="0">
                  <a:pos x="768" y="360"/>
                </a:cxn>
                <a:cxn ang="0">
                  <a:pos x="816" y="24"/>
                </a:cxn>
                <a:cxn ang="0">
                  <a:pos x="864" y="216"/>
                </a:cxn>
                <a:cxn ang="0">
                  <a:pos x="1152" y="216"/>
                </a:cxn>
              </a:cxnLst>
              <a:rect l="0" t="0" r="r" b="b"/>
              <a:pathLst>
                <a:path w="1152" h="360">
                  <a:moveTo>
                    <a:pt x="0" y="216"/>
                  </a:moveTo>
                  <a:cubicBezTo>
                    <a:pt x="116" y="232"/>
                    <a:pt x="232" y="248"/>
                    <a:pt x="288" y="216"/>
                  </a:cubicBezTo>
                  <a:cubicBezTo>
                    <a:pt x="344" y="184"/>
                    <a:pt x="320" y="0"/>
                    <a:pt x="336" y="24"/>
                  </a:cubicBezTo>
                  <a:cubicBezTo>
                    <a:pt x="352" y="48"/>
                    <a:pt x="360" y="360"/>
                    <a:pt x="384" y="360"/>
                  </a:cubicBezTo>
                  <a:cubicBezTo>
                    <a:pt x="408" y="360"/>
                    <a:pt x="456" y="24"/>
                    <a:pt x="480" y="24"/>
                  </a:cubicBezTo>
                  <a:cubicBezTo>
                    <a:pt x="504" y="24"/>
                    <a:pt x="504" y="360"/>
                    <a:pt x="528" y="360"/>
                  </a:cubicBezTo>
                  <a:cubicBezTo>
                    <a:pt x="552" y="360"/>
                    <a:pt x="608" y="24"/>
                    <a:pt x="624" y="24"/>
                  </a:cubicBezTo>
                  <a:cubicBezTo>
                    <a:pt x="640" y="24"/>
                    <a:pt x="608" y="360"/>
                    <a:pt x="624" y="360"/>
                  </a:cubicBezTo>
                  <a:cubicBezTo>
                    <a:pt x="640" y="360"/>
                    <a:pt x="696" y="24"/>
                    <a:pt x="720" y="24"/>
                  </a:cubicBezTo>
                  <a:cubicBezTo>
                    <a:pt x="744" y="24"/>
                    <a:pt x="752" y="360"/>
                    <a:pt x="768" y="360"/>
                  </a:cubicBezTo>
                  <a:cubicBezTo>
                    <a:pt x="784" y="360"/>
                    <a:pt x="800" y="48"/>
                    <a:pt x="816" y="24"/>
                  </a:cubicBezTo>
                  <a:cubicBezTo>
                    <a:pt x="832" y="0"/>
                    <a:pt x="808" y="184"/>
                    <a:pt x="864" y="216"/>
                  </a:cubicBezTo>
                  <a:cubicBezTo>
                    <a:pt x="920" y="248"/>
                    <a:pt x="1036" y="232"/>
                    <a:pt x="1152" y="216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5"/>
            <p:cNvSpPr>
              <a:spLocks/>
            </p:cNvSpPr>
            <p:nvPr/>
          </p:nvSpPr>
          <p:spPr bwMode="auto">
            <a:xfrm rot="1800000">
              <a:off x="5214000" y="5185943"/>
              <a:ext cx="76201" cy="21955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240"/>
                </a:cxn>
                <a:cxn ang="0">
                  <a:pos x="192" y="336"/>
                </a:cxn>
                <a:cxn ang="0">
                  <a:pos x="0" y="384"/>
                </a:cxn>
                <a:cxn ang="0">
                  <a:pos x="192" y="432"/>
                </a:cxn>
                <a:cxn ang="0">
                  <a:pos x="96" y="480"/>
                </a:cxn>
                <a:cxn ang="0">
                  <a:pos x="96" y="672"/>
                </a:cxn>
              </a:cxnLst>
              <a:rect l="0" t="0" r="r" b="b"/>
              <a:pathLst>
                <a:path w="208" h="672">
                  <a:moveTo>
                    <a:pt x="96" y="0"/>
                  </a:moveTo>
                  <a:cubicBezTo>
                    <a:pt x="88" y="76"/>
                    <a:pt x="80" y="152"/>
                    <a:pt x="96" y="192"/>
                  </a:cubicBezTo>
                  <a:cubicBezTo>
                    <a:pt x="112" y="232"/>
                    <a:pt x="208" y="232"/>
                    <a:pt x="192" y="240"/>
                  </a:cubicBezTo>
                  <a:cubicBezTo>
                    <a:pt x="176" y="248"/>
                    <a:pt x="0" y="224"/>
                    <a:pt x="0" y="240"/>
                  </a:cubicBezTo>
                  <a:cubicBezTo>
                    <a:pt x="0" y="256"/>
                    <a:pt x="192" y="312"/>
                    <a:pt x="192" y="336"/>
                  </a:cubicBezTo>
                  <a:cubicBezTo>
                    <a:pt x="192" y="360"/>
                    <a:pt x="0" y="368"/>
                    <a:pt x="0" y="384"/>
                  </a:cubicBezTo>
                  <a:cubicBezTo>
                    <a:pt x="0" y="400"/>
                    <a:pt x="176" y="416"/>
                    <a:pt x="192" y="432"/>
                  </a:cubicBezTo>
                  <a:cubicBezTo>
                    <a:pt x="208" y="448"/>
                    <a:pt x="112" y="440"/>
                    <a:pt x="96" y="480"/>
                  </a:cubicBezTo>
                  <a:cubicBezTo>
                    <a:pt x="80" y="520"/>
                    <a:pt x="88" y="596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66"/>
            <p:cNvSpPr>
              <a:spLocks noChangeShapeType="1"/>
            </p:cNvSpPr>
            <p:nvPr/>
          </p:nvSpPr>
          <p:spPr bwMode="auto">
            <a:xfrm>
              <a:off x="5378085" y="5143500"/>
              <a:ext cx="0" cy="118110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5352351" y="5753100"/>
            <a:ext cx="2585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Transition site matters!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3995925" y="671755"/>
            <a:ext cx="5607486" cy="4293445"/>
            <a:chOff x="4034330" y="625435"/>
            <a:chExt cx="5607486" cy="4293445"/>
          </a:xfrm>
        </p:grpSpPr>
        <p:sp>
          <p:nvSpPr>
            <p:cNvPr id="106" name="TextBox 105"/>
            <p:cNvSpPr txBox="1"/>
            <p:nvPr/>
          </p:nvSpPr>
          <p:spPr>
            <a:xfrm rot="18240000">
              <a:off x="4990331" y="2809296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20 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</a:rPr>
                <a:t>meV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/ % misfit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 rot="3600000">
              <a:off x="7115357" y="2325846"/>
              <a:ext cx="183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-25 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</a:rPr>
                <a:t>meV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/ % misfit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385025" name="Object 1"/>
            <p:cNvGraphicFramePr>
              <a:graphicFrameLocks noChangeAspect="1"/>
            </p:cNvGraphicFramePr>
            <p:nvPr/>
          </p:nvGraphicFramePr>
          <p:xfrm>
            <a:off x="4034330" y="625435"/>
            <a:ext cx="5607486" cy="4293445"/>
          </p:xfrm>
          <a:graphic>
            <a:graphicData uri="http://schemas.openxmlformats.org/presentationml/2006/ole">
              <p:oleObj spid="_x0000_s385025" name="Graph" r:id="rId3" imgW="3901320" imgH="2986920" progId="Origin50.Graph">
                <p:embed/>
              </p:oleObj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Christian Ratsch, UCLA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CSCAMM, October 27, 2010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85850"/>
            <a:ext cx="7772400" cy="3562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 density-functional theory (DFT) to calculate strain dependence of microscopic parameters.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The level-set formalism to model epitaxial growth.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Ordering in the </a:t>
            </a:r>
            <a:r>
              <a:rPr lang="en-US" sz="2000" dirty="0" err="1" smtClean="0">
                <a:solidFill>
                  <a:srgbClr val="C00000"/>
                </a:solidFill>
              </a:rPr>
              <a:t>submonolayer</a:t>
            </a:r>
            <a:r>
              <a:rPr lang="en-US" sz="2000" dirty="0" smtClean="0">
                <a:solidFill>
                  <a:srgbClr val="C00000"/>
                </a:solidFill>
              </a:rPr>
              <a:t> growth regime.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Ordering of stacked quantum dots.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8938</TotalTime>
  <Words>1712</Words>
  <Application>Microsoft Office PowerPoint</Application>
  <PresentationFormat>On-screen Show (4:3)</PresentationFormat>
  <Paragraphs>304</Paragraphs>
  <Slides>31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Default Design</vt:lpstr>
      <vt:lpstr>Custom Design</vt:lpstr>
      <vt:lpstr>Graph</vt:lpstr>
      <vt:lpstr>Equation</vt:lpstr>
      <vt:lpstr>Bitmap Image</vt:lpstr>
      <vt:lpstr>Strain Dependence of Microscopic Parameters and its Effects on Ordering during Epitaxial Growth</vt:lpstr>
      <vt:lpstr>Slide 2</vt:lpstr>
      <vt:lpstr>Outline</vt:lpstr>
      <vt:lpstr>Computational Details of DFT Calculations</vt:lpstr>
      <vt:lpstr>Strain Dependence for Adatom Diffusion for Ag on Ag(100)</vt:lpstr>
      <vt:lpstr>Strain Dependence for Dimer Dissociation for Ag on Ag(100)</vt:lpstr>
      <vt:lpstr>Strain Dependence for Edge Diffusion for Ag/Ag(100)</vt:lpstr>
      <vt:lpstr>Strain Dependence for Adatom Detachment for Ag/Ag(100)</vt:lpstr>
      <vt:lpstr>Outline</vt:lpstr>
      <vt:lpstr>Slide 10</vt:lpstr>
      <vt:lpstr>Slide 11</vt:lpstr>
      <vt:lpstr>Slide 12</vt:lpstr>
      <vt:lpstr>A typical level set simulation</vt:lpstr>
      <vt:lpstr>Slide 14</vt:lpstr>
      <vt:lpstr>Ordering by Cleaved Edge Overgrowth</vt:lpstr>
      <vt:lpstr>Ordering by Cleaved Edge Overgrowth</vt:lpstr>
      <vt:lpstr>Slide 17</vt:lpstr>
      <vt:lpstr>Effect of Strain in the Simulation</vt:lpstr>
      <vt:lpstr>Effect of Strain in the Simulation</vt:lpstr>
      <vt:lpstr>Slide 20</vt:lpstr>
      <vt:lpstr>Slide 21</vt:lpstr>
      <vt:lpstr>Outline</vt:lpstr>
      <vt:lpstr>Slide 23</vt:lpstr>
      <vt:lpstr>Slide 24</vt:lpstr>
      <vt:lpstr>Slide 25</vt:lpstr>
      <vt:lpstr>Slide 26</vt:lpstr>
      <vt:lpstr>Slide 27</vt:lpstr>
      <vt:lpstr>Slide 28</vt:lpstr>
      <vt:lpstr>Ordering of Stacked Quantum Dots (Top View)</vt:lpstr>
      <vt:lpstr>Conclusions</vt:lpstr>
      <vt:lpstr>Slide 31</vt:lpstr>
    </vt:vector>
  </TitlesOfParts>
  <Company>UCLA Mathematics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cratsch</dc:creator>
  <cp:lastModifiedBy>Christian Ratsch</cp:lastModifiedBy>
  <cp:revision>212</cp:revision>
  <cp:lastPrinted>2001-03-17T01:52:31Z</cp:lastPrinted>
  <dcterms:created xsi:type="dcterms:W3CDTF">2001-10-10T17:17:50Z</dcterms:created>
  <dcterms:modified xsi:type="dcterms:W3CDTF">2010-10-26T21:29:34Z</dcterms:modified>
</cp:coreProperties>
</file>